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3" r:id="rId5"/>
    <p:sldId id="264" r:id="rId6"/>
    <p:sldId id="292" r:id="rId7"/>
    <p:sldId id="280" r:id="rId8"/>
    <p:sldId id="267" r:id="rId9"/>
    <p:sldId id="268" r:id="rId10"/>
    <p:sldId id="281" r:id="rId11"/>
    <p:sldId id="271" r:id="rId12"/>
    <p:sldId id="272" r:id="rId13"/>
    <p:sldId id="274" r:id="rId14"/>
    <p:sldId id="275" r:id="rId15"/>
    <p:sldId id="276" r:id="rId16"/>
    <p:sldId id="277" r:id="rId17"/>
    <p:sldId id="289" r:id="rId18"/>
    <p:sldId id="284" r:id="rId19"/>
    <p:sldId id="285" r:id="rId20"/>
    <p:sldId id="258" r:id="rId21"/>
    <p:sldId id="278" r:id="rId22"/>
    <p:sldId id="286" r:id="rId23"/>
    <p:sldId id="290" r:id="rId24"/>
    <p:sldId id="270"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lnexWKPG2pvK0N5IYyaCA==" hashData="qyV2D23F5fcH1PkASD+Ga6G58dMgjWN382sSLRzCKu3etyLiorDabepuLPhB7H78jqd/9oXhSMnUEGah9Wh4k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8CB5F-5707-4BCF-82CF-4C0FF71791BE}" v="756" dt="2021-02-26T11:27:56.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53" autoAdjust="0"/>
    <p:restoredTop sz="94660"/>
  </p:normalViewPr>
  <p:slideViewPr>
    <p:cSldViewPr snapToGrid="0">
      <p:cViewPr varScale="1">
        <p:scale>
          <a:sx n="86" d="100"/>
          <a:sy n="86" d="100"/>
        </p:scale>
        <p:origin x="7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8B5AC-DDFF-4558-93F8-6C5D01101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0DFE47-6238-4252-9F83-95893494D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000D68-6A3A-4DF9-8DF4-0B51A55DD6CE}"/>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7236594C-0E66-4124-88D8-DA4646AC3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939443-6814-44D6-9AAF-B67D1FE01C69}"/>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1142653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0290-0D26-4A5D-BEA1-A0F167512B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FDBCB4-F7B1-44A5-AB12-215AC82268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D7784-97C2-4410-A435-8542663B1F26}"/>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6452B588-4C65-4461-8D24-35425CC25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C7EFDE-AF2A-4EFF-9E44-E0180E4449EB}"/>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82461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BE51B-EB06-4AB2-9378-E72CB392AC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B310E0-FFB5-404C-8578-237082285C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2064EF-02BD-4F30-9690-0D2472A3F5C2}"/>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ED36A010-F5B9-4539-B103-1D3ABF4E68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B27A65-0BDB-4F62-B139-E1431E63FB9B}"/>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244035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F4DA-D474-4577-B1D8-7E7A9E6497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D5435A-41B6-4C3D-A113-FABF60CD2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A7EBB5-0F2F-4E27-A97A-6A89D904D661}"/>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CA50CFA4-A640-4260-8ED4-E140AEB0F3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9004D-BB50-4287-B2B2-73714EC13415}"/>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234612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C6E4-F9BE-415D-B246-C59066601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AD5AC4-9701-4DEF-B8A7-F8BFF82DD7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BAFE5-A703-4851-BC4C-25C788663433}"/>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54473FE2-4457-465F-AC45-F2FF9DD82B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A6EADB-D1C8-429B-8C8D-4A6816C3ABC5}"/>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181282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CDD0-D492-4A7A-87AA-9FBDF7E9D8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F945B0-1F2E-4A3F-BB40-02A5C03BA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099FB5-996D-4C66-B921-946B72AFA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9D07F3-E90E-4E92-A220-BCD3D4BBA2C1}"/>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6" name="Footer Placeholder 5">
            <a:extLst>
              <a:ext uri="{FF2B5EF4-FFF2-40B4-BE49-F238E27FC236}">
                <a16:creationId xmlns:a16="http://schemas.microsoft.com/office/drawing/2014/main" id="{4EC39135-B9BB-48D0-96C0-9314009DFA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4DD748-89E3-4D3A-9CEF-83B5966ECCCB}"/>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412711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D8D0-95A8-4DD9-A044-A67E5CCB82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6385BC-2067-4F0B-8FA5-04D2565A1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62348-EB07-4AF9-8C6F-C835B15E3F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35FA32-1634-403B-B528-B3BA3C5190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DADD9-C533-4A3C-BF22-4C48E9DD6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75FD60-2D34-4EA4-B8D7-385C364A2AFB}"/>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8" name="Footer Placeholder 7">
            <a:extLst>
              <a:ext uri="{FF2B5EF4-FFF2-40B4-BE49-F238E27FC236}">
                <a16:creationId xmlns:a16="http://schemas.microsoft.com/office/drawing/2014/main" id="{663591B7-B1E2-4EEB-884F-CAF2727FCF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D52EA9-0D3F-4208-BE49-68032B889443}"/>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2124082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9C59-71A9-4548-8F5A-0F83DBADAD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B94925-67B9-49A0-B563-F3913CB1F08A}"/>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4" name="Footer Placeholder 3">
            <a:extLst>
              <a:ext uri="{FF2B5EF4-FFF2-40B4-BE49-F238E27FC236}">
                <a16:creationId xmlns:a16="http://schemas.microsoft.com/office/drawing/2014/main" id="{E563C363-A0BB-4BBA-BF0A-C23DF6B4D2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5BFAA6-DBD3-4B31-B463-B514A2BFA2E2}"/>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235956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20EEB-B3DD-42EE-A462-120E855FDE51}"/>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3" name="Footer Placeholder 2">
            <a:extLst>
              <a:ext uri="{FF2B5EF4-FFF2-40B4-BE49-F238E27FC236}">
                <a16:creationId xmlns:a16="http://schemas.microsoft.com/office/drawing/2014/main" id="{CD5C7D5A-3092-48FF-B08E-0EEDDDCAC5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33E168-C6EE-47F2-99FD-C43F2F84D1EB}"/>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192919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1BDE-6FA4-4ECA-8468-6466D541D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813119-BAB3-4C99-8ACB-7D9CB73F7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356A39-C3A8-4F6A-A587-ABA9C439F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FFBB-38F0-4457-96A7-80DDA98DDEC0}"/>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6" name="Footer Placeholder 5">
            <a:extLst>
              <a:ext uri="{FF2B5EF4-FFF2-40B4-BE49-F238E27FC236}">
                <a16:creationId xmlns:a16="http://schemas.microsoft.com/office/drawing/2014/main" id="{384675C0-13D5-4B3F-8631-564F93EDF1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C64EA6-1CA0-48CC-8464-49D39025A569}"/>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179849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0DA2-509B-4534-A819-B572DBD86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92088B-381A-4AD1-86A1-5D6EC8DA1D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1944FE-1560-4BF5-9D0C-9994C4340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371A9-7C70-44E0-9F5C-87270957C58D}"/>
              </a:ext>
            </a:extLst>
          </p:cNvPr>
          <p:cNvSpPr>
            <a:spLocks noGrp="1"/>
          </p:cNvSpPr>
          <p:nvPr>
            <p:ph type="dt" sz="half" idx="10"/>
          </p:nvPr>
        </p:nvSpPr>
        <p:spPr/>
        <p:txBody>
          <a:bodyPr/>
          <a:lstStyle/>
          <a:p>
            <a:fld id="{99E4D3E7-9DD0-4845-89AF-6CBFD720A58C}" type="datetimeFigureOut">
              <a:rPr lang="en-GB" smtClean="0"/>
              <a:t>26/02/2021</a:t>
            </a:fld>
            <a:endParaRPr lang="en-GB"/>
          </a:p>
        </p:txBody>
      </p:sp>
      <p:sp>
        <p:nvSpPr>
          <p:cNvPr id="6" name="Footer Placeholder 5">
            <a:extLst>
              <a:ext uri="{FF2B5EF4-FFF2-40B4-BE49-F238E27FC236}">
                <a16:creationId xmlns:a16="http://schemas.microsoft.com/office/drawing/2014/main" id="{D98E984A-DEE0-4979-9CCC-680152ED3B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F611E0-BF4B-434F-85DF-C1F9F6E6D1C7}"/>
              </a:ext>
            </a:extLst>
          </p:cNvPr>
          <p:cNvSpPr>
            <a:spLocks noGrp="1"/>
          </p:cNvSpPr>
          <p:nvPr>
            <p:ph type="sldNum" sz="quarter" idx="12"/>
          </p:nvPr>
        </p:nvSpPr>
        <p:spPr/>
        <p:txBody>
          <a:bodyPr/>
          <a:lstStyle/>
          <a:p>
            <a:fld id="{C070DA38-F2D9-43E3-9395-E39CCE7DA76D}" type="slidenum">
              <a:rPr lang="en-GB" smtClean="0"/>
              <a:t>‹#›</a:t>
            </a:fld>
            <a:endParaRPr lang="en-GB"/>
          </a:p>
        </p:txBody>
      </p:sp>
    </p:spTree>
    <p:extLst>
      <p:ext uri="{BB962C8B-B14F-4D97-AF65-F5344CB8AC3E}">
        <p14:creationId xmlns:p14="http://schemas.microsoft.com/office/powerpoint/2010/main" val="297157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BD28C-8015-4730-9075-11C1BD2D29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A66E8B-B8D4-4B4B-AFA7-8FC991FD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14734-2DA6-4E42-96D0-E3352ABEF3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4D3E7-9DD0-4845-89AF-6CBFD720A58C}" type="datetimeFigureOut">
              <a:rPr lang="en-GB" smtClean="0"/>
              <a:t>26/02/2021</a:t>
            </a:fld>
            <a:endParaRPr lang="en-GB"/>
          </a:p>
        </p:txBody>
      </p:sp>
      <p:sp>
        <p:nvSpPr>
          <p:cNvPr id="5" name="Footer Placeholder 4">
            <a:extLst>
              <a:ext uri="{FF2B5EF4-FFF2-40B4-BE49-F238E27FC236}">
                <a16:creationId xmlns:a16="http://schemas.microsoft.com/office/drawing/2014/main" id="{4F04A16B-561F-425C-BED5-98D3E611B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88D186-4164-43FE-892B-2F032CAC6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0DA38-F2D9-43E3-9395-E39CCE7DA76D}" type="slidenum">
              <a:rPr lang="en-GB" smtClean="0"/>
              <a:t>‹#›</a:t>
            </a:fld>
            <a:endParaRPr lang="en-GB"/>
          </a:p>
        </p:txBody>
      </p:sp>
    </p:spTree>
    <p:extLst>
      <p:ext uri="{BB962C8B-B14F-4D97-AF65-F5344CB8AC3E}">
        <p14:creationId xmlns:p14="http://schemas.microsoft.com/office/powerpoint/2010/main" val="77309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crisprtx.com/gene-editing/crispr-cas9" TargetMode="External"/><Relationship Id="rId2" Type="http://schemas.openxmlformats.org/officeDocument/2006/relationships/hyperlink" Target="https://genetics-gsa.org/"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nationalcareers.service.gov.uk/job-profiles/geneticis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nationalcareers.service.gov.uk/job-profiles/geneticis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iplayer/episode/m000dt7d/%20storyville-the-gene-revolution-changing-human-nature"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www.genome.gov/About-Genomics/Introduction-to-Genomics" TargetMode="External"/><Relationship Id="rId4" Type="http://schemas.openxmlformats.org/officeDocument/2006/relationships/hyperlink" Target="https://youtu.be/jAhjPd4uNF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uturumcareers.com/Natalia_Rivera-Torres-activity-sheet.pdf" TargetMode="External"/><Relationship Id="rId2" Type="http://schemas.openxmlformats.org/officeDocument/2006/relationships/hyperlink" Target="https://futurumcareers.com/editing-genes-to-benefit-sickle-cell-disease-patients"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hyperlink" Target="https://futurumcareers.com/" TargetMode="External"/><Relationship Id="rId5" Type="http://schemas.openxmlformats.org/officeDocument/2006/relationships/image" Target="../media/image14.png"/><Relationship Id="rId4" Type="http://schemas.openxmlformats.org/officeDocument/2006/relationships/hyperlink" Target="https://futurumcareers.com/editing-genes-to-benefit-sickle-cell-disease-patient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F4EF01-B7A1-4F07-A35D-FB71A778470C}"/>
              </a:ext>
            </a:extLst>
          </p:cNvPr>
          <p:cNvPicPr>
            <a:picLocks noChangeAspect="1"/>
          </p:cNvPicPr>
          <p:nvPr/>
        </p:nvPicPr>
        <p:blipFill rotWithShape="1">
          <a:blip r:embed="rId2">
            <a:extLst>
              <a:ext uri="{28A0092B-C50C-407E-A947-70E740481C1C}">
                <a14:useLocalDpi xmlns:a14="http://schemas.microsoft.com/office/drawing/2010/main" val="0"/>
              </a:ext>
            </a:extLst>
          </a:blip>
          <a:srcRect l="5846" r="36501" b="3467"/>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7A05D8-625E-4468-B6DD-C2A981E699AC}"/>
              </a:ext>
            </a:extLst>
          </p:cNvPr>
          <p:cNvSpPr>
            <a:spLocks noGrp="1"/>
          </p:cNvSpPr>
          <p:nvPr>
            <p:ph type="ctrTitle"/>
          </p:nvPr>
        </p:nvSpPr>
        <p:spPr>
          <a:xfrm>
            <a:off x="477981" y="1122363"/>
            <a:ext cx="4023360" cy="3204134"/>
          </a:xfrm>
        </p:spPr>
        <p:txBody>
          <a:bodyPr anchor="b">
            <a:normAutofit/>
          </a:bodyPr>
          <a:lstStyle/>
          <a:p>
            <a:pPr algn="l"/>
            <a:r>
              <a:rPr lang="en-GB" sz="4800" dirty="0"/>
              <a:t>CAREERS IN GENE EDITING</a:t>
            </a:r>
          </a:p>
        </p:txBody>
      </p:sp>
      <p:sp>
        <p:nvSpPr>
          <p:cNvPr id="3" name="Subtitle 2">
            <a:extLst>
              <a:ext uri="{FF2B5EF4-FFF2-40B4-BE49-F238E27FC236}">
                <a16:creationId xmlns:a16="http://schemas.microsoft.com/office/drawing/2014/main" id="{0EDF5B24-6C2E-476D-8044-F20AC79ED3A9}"/>
              </a:ext>
            </a:extLst>
          </p:cNvPr>
          <p:cNvSpPr>
            <a:spLocks noGrp="1"/>
          </p:cNvSpPr>
          <p:nvPr>
            <p:ph type="subTitle" idx="1"/>
          </p:nvPr>
        </p:nvSpPr>
        <p:spPr>
          <a:xfrm>
            <a:off x="477980" y="4872922"/>
            <a:ext cx="4023359" cy="1208141"/>
          </a:xfrm>
          <a:solidFill>
            <a:schemeClr val="accent3">
              <a:lumMod val="20000"/>
              <a:lumOff val="80000"/>
            </a:schemeClr>
          </a:solidFill>
        </p:spPr>
        <p:txBody>
          <a:bodyPr>
            <a:normAutofit/>
          </a:bodyPr>
          <a:lstStyle/>
          <a:p>
            <a:pPr algn="l"/>
            <a:endParaRPr lang="en-GB" sz="2000" b="0" i="0" u="none" strike="noStrike" baseline="0" dirty="0">
              <a:latin typeface="Brandon Grotesque Regular"/>
            </a:endParaRPr>
          </a:p>
          <a:p>
            <a:pPr algn="l"/>
            <a:r>
              <a:rPr lang="en-GB" sz="2000" b="0" i="0" u="none" strike="noStrike" baseline="0" dirty="0">
                <a:latin typeface="Brandon Grotesque Regular"/>
              </a:rPr>
              <a:t> NATALIA RIVERA-TORRES, PH.D.</a:t>
            </a:r>
            <a:endParaRPr lang="en-GB" sz="2000" dirty="0"/>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86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1" y="10"/>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304800" y="4509337"/>
            <a:ext cx="3491103" cy="1509931"/>
          </a:xfrm>
        </p:spPr>
        <p:txBody>
          <a:bodyPr>
            <a:normAutofit/>
          </a:bodyPr>
          <a:lstStyle/>
          <a:p>
            <a:r>
              <a:rPr lang="en-GB" sz="3600" b="1" dirty="0">
                <a:solidFill>
                  <a:schemeClr val="tx2"/>
                </a:solidFill>
              </a:rPr>
              <a:t>TALKING POINTS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3795903" y="4143157"/>
            <a:ext cx="8238478" cy="2547891"/>
          </a:xfrm>
          <a:solidFill>
            <a:schemeClr val="accent3">
              <a:lumMod val="20000"/>
              <a:lumOff val="80000"/>
            </a:schemeClr>
          </a:solidFill>
        </p:spPr>
        <p:txBody>
          <a:bodyPr anchor="ctr">
            <a:normAutofit/>
          </a:bodyPr>
          <a:lstStyle/>
          <a:p>
            <a:r>
              <a:rPr lang="en-US" sz="2000" dirty="0">
                <a:solidFill>
                  <a:schemeClr val="tx2">
                    <a:lumMod val="75000"/>
                  </a:schemeClr>
                </a:solidFill>
                <a:latin typeface="+mj-lt"/>
              </a:rPr>
              <a:t>What is the first step in Natalia’s work and what will it enable her to test? </a:t>
            </a:r>
          </a:p>
          <a:p>
            <a:r>
              <a:rPr lang="en-US" sz="2000" dirty="0">
                <a:solidFill>
                  <a:schemeClr val="tx2">
                    <a:lumMod val="75000"/>
                  </a:schemeClr>
                </a:solidFill>
                <a:latin typeface="+mj-lt"/>
              </a:rPr>
              <a:t>What impact could Natalia’s research have?</a:t>
            </a:r>
          </a:p>
          <a:p>
            <a:r>
              <a:rPr lang="en-US" sz="2000" dirty="0">
                <a:solidFill>
                  <a:schemeClr val="tx2">
                    <a:lumMod val="75000"/>
                  </a:schemeClr>
                </a:solidFill>
                <a:latin typeface="+mj-lt"/>
              </a:rPr>
              <a:t>What do you think motivates Natalia to do the work she does?</a:t>
            </a:r>
          </a:p>
          <a:p>
            <a:r>
              <a:rPr lang="en-US" sz="2000" dirty="0">
                <a:solidFill>
                  <a:schemeClr val="tx2">
                    <a:lumMod val="75000"/>
                  </a:schemeClr>
                </a:solidFill>
                <a:latin typeface="+mj-lt"/>
              </a:rPr>
              <a:t>What challenges do you think Natalia faces in her work?</a:t>
            </a:r>
          </a:p>
          <a:p>
            <a:r>
              <a:rPr lang="en-US" sz="2000" dirty="0">
                <a:solidFill>
                  <a:schemeClr val="tx2">
                    <a:lumMod val="75000"/>
                  </a:schemeClr>
                </a:solidFill>
                <a:latin typeface="+mj-lt"/>
              </a:rPr>
              <a:t>How well would you cope with such challenges? What skills would enable you to meet them?</a:t>
            </a:r>
          </a:p>
        </p:txBody>
      </p:sp>
    </p:spTree>
    <p:extLst>
      <p:ext uri="{BB962C8B-B14F-4D97-AF65-F5344CB8AC3E}">
        <p14:creationId xmlns:p14="http://schemas.microsoft.com/office/powerpoint/2010/main" val="23834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419100" y="365125"/>
            <a:ext cx="5356334" cy="1511298"/>
          </a:xfrm>
          <a:solidFill>
            <a:schemeClr val="accent3">
              <a:lumMod val="20000"/>
              <a:lumOff val="80000"/>
            </a:schemeClr>
          </a:solidFill>
        </p:spPr>
        <p:txBody>
          <a:bodyPr>
            <a:normAutofit fontScale="90000"/>
          </a:bodyPr>
          <a:lstStyle/>
          <a:p>
            <a:br>
              <a:rPr lang="en-GB" sz="2800" b="0" i="0" u="none" strike="noStrike" baseline="0" dirty="0"/>
            </a:br>
            <a:r>
              <a:rPr lang="en-GB" sz="2800" b="0" i="0" u="none" strike="noStrike" baseline="0" dirty="0"/>
              <a:t>HOW </a:t>
            </a:r>
            <a:r>
              <a:rPr lang="en-GB" sz="2800" dirty="0"/>
              <a:t>CAN YOU </a:t>
            </a:r>
            <a:r>
              <a:rPr lang="en-GB" sz="2800" b="0" i="0" u="none" strike="noStrike" baseline="0" dirty="0"/>
              <a:t>BECOME A </a:t>
            </a:r>
            <a:br>
              <a:rPr lang="en-GB" sz="2800" b="0" i="0" u="none" strike="noStrike" baseline="0" dirty="0"/>
            </a:br>
            <a:r>
              <a:rPr lang="en-GB" sz="2800" b="0" i="0" u="none" strike="noStrike" baseline="0" dirty="0"/>
              <a:t>GENE EDITOR?</a:t>
            </a:r>
            <a:br>
              <a:rPr lang="en-GB" sz="3700" b="0" i="0" u="none" strike="noStrike" baseline="0" dirty="0">
                <a:latin typeface="Marker Felt"/>
              </a:rPr>
            </a:br>
            <a:endParaRPr lang="en-GB" sz="37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419101" y="2575033"/>
            <a:ext cx="5356334" cy="3917833"/>
          </a:xfrm>
          <a:solidFill>
            <a:schemeClr val="accent3">
              <a:lumMod val="20000"/>
              <a:lumOff val="80000"/>
            </a:schemeClr>
          </a:solidFill>
        </p:spPr>
        <p:txBody>
          <a:bodyPr>
            <a:noAutofit/>
          </a:bodyPr>
          <a:lstStyle/>
          <a:p>
            <a:r>
              <a:rPr lang="en-GB" sz="2000" b="0" i="0" u="none" strike="noStrike" baseline="0" dirty="0">
                <a:latin typeface="+mj-lt"/>
              </a:rPr>
              <a:t> </a:t>
            </a:r>
            <a:r>
              <a:rPr lang="en-GB" sz="2000" i="0" u="none" strike="noStrike" baseline="0" dirty="0">
                <a:latin typeface="+mj-lt"/>
                <a:hlinkClick r:id="rId2"/>
              </a:rPr>
              <a:t>The Genetics Society of America </a:t>
            </a:r>
            <a:r>
              <a:rPr lang="en-GB" sz="2000" b="0" i="0" u="none" strike="noStrike" baseline="0" dirty="0">
                <a:latin typeface="+mj-lt"/>
              </a:rPr>
              <a:t>is the professional membership organisation for scientific researchers and educators in genetics and an important resource for those interested</a:t>
            </a:r>
            <a:r>
              <a:rPr lang="en-GB" sz="2000" dirty="0">
                <a:latin typeface="+mj-lt"/>
              </a:rPr>
              <a:t>.</a:t>
            </a:r>
          </a:p>
          <a:p>
            <a:r>
              <a:rPr lang="en-GB" sz="2000" b="0" i="0" u="none" strike="noStrike" baseline="0" dirty="0">
                <a:latin typeface="+mj-lt"/>
                <a:hlinkClick r:id="rId3"/>
              </a:rPr>
              <a:t>CRISPR/Cas9 </a:t>
            </a:r>
            <a:r>
              <a:rPr lang="en-GB" sz="2000" b="0" i="0" u="none" strike="noStrike" baseline="0" dirty="0">
                <a:latin typeface="+mj-lt"/>
              </a:rPr>
              <a:t>is a specific, efficient and versatile gene-editing technology. Put simply, it is advancing the field and it</a:t>
            </a:r>
            <a:r>
              <a:rPr lang="en-GB" sz="2000" b="0" i="0" u="none" strike="noStrike" dirty="0">
                <a:latin typeface="+mj-lt"/>
              </a:rPr>
              <a:t> is </a:t>
            </a:r>
            <a:r>
              <a:rPr lang="en-GB" sz="2000" b="0" i="0" u="none" strike="noStrike" baseline="0" dirty="0">
                <a:latin typeface="+mj-lt"/>
              </a:rPr>
              <a:t>essential you learn about it</a:t>
            </a:r>
            <a:r>
              <a:rPr lang="en-GB" sz="2000" dirty="0">
                <a:latin typeface="+mj-lt"/>
              </a:rPr>
              <a:t>.</a:t>
            </a:r>
            <a:endParaRPr lang="en-GB" sz="2000" b="0" i="0" u="none" strike="noStrike" baseline="0" dirty="0">
              <a:latin typeface="+mj-lt"/>
            </a:endParaRPr>
          </a:p>
          <a:p>
            <a:r>
              <a:rPr lang="en-GB" sz="2000" dirty="0">
                <a:latin typeface="+mj-lt"/>
              </a:rPr>
              <a:t>Your </a:t>
            </a:r>
            <a:r>
              <a:rPr lang="en-GB" sz="2000" b="0" i="0" u="none" strike="noStrike" baseline="0" dirty="0">
                <a:latin typeface="+mj-lt"/>
              </a:rPr>
              <a:t>average salary </a:t>
            </a:r>
            <a:r>
              <a:rPr lang="en-GB" sz="2000" dirty="0">
                <a:latin typeface="+mj-lt"/>
              </a:rPr>
              <a:t>could</a:t>
            </a:r>
            <a:r>
              <a:rPr lang="en-GB" sz="2000" b="0" i="0" u="none" strike="noStrike" baseline="0" dirty="0">
                <a:latin typeface="+mj-lt"/>
              </a:rPr>
              <a:t> range anywhere between </a:t>
            </a:r>
            <a:r>
              <a:rPr lang="en-GB" sz="2000" b="0" i="0" u="none" strike="noStrike" baseline="0" dirty="0">
                <a:latin typeface="+mj-lt"/>
                <a:hlinkClick r:id="rId4"/>
              </a:rPr>
              <a:t>$24,000 and $80,000</a:t>
            </a:r>
            <a:r>
              <a:rPr lang="en-GB" sz="2000" b="0" i="0" u="none" strike="noStrike" baseline="0" dirty="0">
                <a:latin typeface="+mj-lt"/>
              </a:rPr>
              <a:t>, depending </a:t>
            </a:r>
            <a:r>
              <a:rPr lang="en-GB" sz="2000" b="0" i="0" u="none" strike="noStrike" baseline="0">
                <a:latin typeface="+mj-lt"/>
              </a:rPr>
              <a:t>on </a:t>
            </a:r>
            <a:r>
              <a:rPr lang="en-GB" sz="2000">
                <a:latin typeface="+mj-lt"/>
              </a:rPr>
              <a:t>your</a:t>
            </a:r>
            <a:r>
              <a:rPr lang="en-GB" sz="2000" b="0" i="0" u="none" strike="noStrike" baseline="0">
                <a:latin typeface="+mj-lt"/>
              </a:rPr>
              <a:t> </a:t>
            </a:r>
            <a:r>
              <a:rPr lang="en-GB" sz="2000" b="0" i="0" u="none" strike="noStrike" baseline="0" dirty="0">
                <a:latin typeface="+mj-lt"/>
              </a:rPr>
              <a:t>level of experience</a:t>
            </a:r>
            <a:r>
              <a:rPr lang="en-GB" sz="2000" dirty="0">
                <a:latin typeface="+mj-lt"/>
              </a:rPr>
              <a:t>.</a:t>
            </a:r>
          </a:p>
        </p:txBody>
      </p:sp>
      <p:pic>
        <p:nvPicPr>
          <p:cNvPr id="5" name="Picture 4" descr="A picture containing text&#10;&#10;Description automatically generated">
            <a:extLst>
              <a:ext uri="{FF2B5EF4-FFF2-40B4-BE49-F238E27FC236}">
                <a16:creationId xmlns:a16="http://schemas.microsoft.com/office/drawing/2014/main" id="{334D2CF1-E0C3-4D02-AD0C-F79527D51330}"/>
              </a:ext>
            </a:extLst>
          </p:cNvPr>
          <p:cNvPicPr>
            <a:picLocks noChangeAspect="1"/>
          </p:cNvPicPr>
          <p:nvPr/>
        </p:nvPicPr>
        <p:blipFill rotWithShape="1">
          <a:blip r:embed="rId5">
            <a:extLst>
              <a:ext uri="{28A0092B-C50C-407E-A947-70E740481C1C}">
                <a14:useLocalDpi xmlns:a14="http://schemas.microsoft.com/office/drawing/2010/main" val="0"/>
              </a:ext>
            </a:extLst>
          </a:blip>
          <a:srcRect l="410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4673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419100" y="365125"/>
            <a:ext cx="5356334" cy="1511298"/>
          </a:xfrm>
          <a:solidFill>
            <a:schemeClr val="accent3">
              <a:lumMod val="20000"/>
              <a:lumOff val="80000"/>
            </a:schemeClr>
          </a:solidFill>
        </p:spPr>
        <p:txBody>
          <a:bodyPr>
            <a:normAutofit fontScale="90000"/>
          </a:bodyPr>
          <a:lstStyle/>
          <a:p>
            <a:pPr algn="l"/>
            <a:br>
              <a:rPr lang="en-GB" sz="1800" b="0" i="0" u="none" strike="noStrike" baseline="0" dirty="0">
                <a:solidFill>
                  <a:srgbClr val="000000"/>
                </a:solidFill>
                <a:latin typeface="Marker Felt"/>
              </a:rPr>
            </a:br>
            <a:r>
              <a:rPr lang="en-GB" sz="3100" b="0" i="0" u="none" strike="noStrike" baseline="0" dirty="0"/>
              <a:t>PATHWAY FROM SCHOOL TO </a:t>
            </a:r>
            <a:br>
              <a:rPr lang="en-GB" sz="3100" b="0" i="0" u="none" strike="noStrike" baseline="0" dirty="0"/>
            </a:br>
            <a:r>
              <a:rPr lang="en-GB" sz="3100" b="0" i="0" u="none" strike="noStrike" baseline="0" dirty="0"/>
              <a:t>GENE EDITING</a:t>
            </a:r>
            <a:br>
              <a:rPr lang="en-GB" sz="3700" b="0" i="0" u="none" strike="noStrike" baseline="0" dirty="0">
                <a:latin typeface="Marker Felt"/>
              </a:rPr>
            </a:br>
            <a:endParaRPr lang="en-GB" sz="37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419101" y="2575033"/>
            <a:ext cx="5356334" cy="3917833"/>
          </a:xfrm>
          <a:solidFill>
            <a:schemeClr val="accent3">
              <a:lumMod val="20000"/>
              <a:lumOff val="80000"/>
            </a:schemeClr>
          </a:solidFill>
        </p:spPr>
        <p:txBody>
          <a:bodyPr>
            <a:noAutofit/>
          </a:bodyPr>
          <a:lstStyle/>
          <a:p>
            <a:pPr marL="0" indent="0" algn="l">
              <a:buNone/>
            </a:pPr>
            <a:r>
              <a:rPr lang="en-GB" sz="2000" b="0" i="0" u="none" strike="noStrike" baseline="0" dirty="0">
                <a:latin typeface="+mj-lt"/>
              </a:rPr>
              <a:t>Natalia says that while there are multiple routes into gene editing, some subjects you might want to consider taking are </a:t>
            </a:r>
            <a:r>
              <a:rPr lang="en-GB" sz="2000" b="0" i="0" u="none" strike="noStrike" baseline="0" dirty="0">
                <a:solidFill>
                  <a:srgbClr val="0070C0"/>
                </a:solidFill>
                <a:latin typeface="+mj-lt"/>
              </a:rPr>
              <a:t>biology</a:t>
            </a:r>
            <a:r>
              <a:rPr lang="en-GB" sz="2000" b="0" i="0" u="none" strike="noStrike" baseline="0" dirty="0">
                <a:latin typeface="+mj-lt"/>
              </a:rPr>
              <a:t>, </a:t>
            </a:r>
            <a:r>
              <a:rPr lang="en-GB" sz="2000" b="0" i="0" u="none" strike="noStrike" baseline="0" dirty="0">
                <a:solidFill>
                  <a:srgbClr val="0070C0"/>
                </a:solidFill>
                <a:latin typeface="+mj-lt"/>
              </a:rPr>
              <a:t>genetics</a:t>
            </a:r>
            <a:r>
              <a:rPr lang="en-GB" sz="2000" b="0" i="0" u="none" strike="noStrike" baseline="0" dirty="0">
                <a:latin typeface="+mj-lt"/>
              </a:rPr>
              <a:t>, </a:t>
            </a:r>
            <a:r>
              <a:rPr lang="en-GB" sz="2000" b="0" i="0" u="none" strike="noStrike" baseline="0" dirty="0">
                <a:solidFill>
                  <a:srgbClr val="0070C0"/>
                </a:solidFill>
                <a:latin typeface="+mj-lt"/>
              </a:rPr>
              <a:t>molecular</a:t>
            </a:r>
            <a:r>
              <a:rPr lang="en-GB" sz="2000" b="0" i="0" u="none" strike="noStrike" baseline="0" dirty="0">
                <a:latin typeface="+mj-lt"/>
              </a:rPr>
              <a:t> and </a:t>
            </a:r>
            <a:r>
              <a:rPr lang="en-GB" sz="2000" b="0" i="0" u="none" strike="noStrike" baseline="0" dirty="0">
                <a:solidFill>
                  <a:srgbClr val="0070C0"/>
                </a:solidFill>
                <a:latin typeface="+mj-lt"/>
              </a:rPr>
              <a:t>cellular biology</a:t>
            </a:r>
            <a:r>
              <a:rPr lang="en-GB" sz="2000" b="0" i="0" u="none" strike="noStrike" baseline="0" dirty="0">
                <a:latin typeface="+mj-lt"/>
              </a:rPr>
              <a:t>, </a:t>
            </a:r>
            <a:r>
              <a:rPr lang="en-GB" sz="2000" b="0" i="0" u="none" strike="noStrike" baseline="0" dirty="0">
                <a:solidFill>
                  <a:srgbClr val="0070C0"/>
                </a:solidFill>
                <a:latin typeface="+mj-lt"/>
              </a:rPr>
              <a:t>molecule genetics </a:t>
            </a:r>
            <a:r>
              <a:rPr lang="en-GB" sz="2000" b="0" i="0" u="none" strike="noStrike" baseline="0" dirty="0">
                <a:latin typeface="+mj-lt"/>
              </a:rPr>
              <a:t>and </a:t>
            </a:r>
            <a:r>
              <a:rPr lang="en-GB" sz="2000" b="0" i="0" u="none" strike="noStrike" baseline="0" dirty="0">
                <a:solidFill>
                  <a:srgbClr val="0070C0"/>
                </a:solidFill>
                <a:latin typeface="+mj-lt"/>
              </a:rPr>
              <a:t>biochemistry</a:t>
            </a:r>
            <a:r>
              <a:rPr lang="en-GB" sz="2000" b="0" i="0" u="none" strike="noStrike" baseline="0" dirty="0">
                <a:latin typeface="+mj-lt"/>
              </a:rPr>
              <a:t>. </a:t>
            </a:r>
          </a:p>
          <a:p>
            <a:pPr marL="0" indent="0">
              <a:buNone/>
            </a:pPr>
            <a:endParaRPr lang="en-GB" sz="2000" b="0" i="0" u="none" strike="noStrike" baseline="0" dirty="0">
              <a:latin typeface="+mj-lt"/>
            </a:endParaRPr>
          </a:p>
          <a:p>
            <a:pPr marL="0" indent="0">
              <a:buNone/>
            </a:pPr>
            <a:r>
              <a:rPr lang="en-GB" sz="2000" b="0" i="0" u="none" strike="noStrike" baseline="0" dirty="0">
                <a:latin typeface="+mj-lt"/>
              </a:rPr>
              <a:t>You will need a degree in a relevant subject for postgraduate study. </a:t>
            </a:r>
          </a:p>
          <a:p>
            <a:pPr marL="0" indent="0">
              <a:buNone/>
            </a:pPr>
            <a:endParaRPr lang="en-GB" sz="2000" b="0" i="0" u="none" strike="noStrike" baseline="0" dirty="0">
              <a:latin typeface="+mj-lt"/>
            </a:endParaRPr>
          </a:p>
          <a:p>
            <a:pPr marL="0" indent="0">
              <a:buNone/>
            </a:pPr>
            <a:r>
              <a:rPr lang="en-GB" sz="2000" b="0" i="0" u="none" strike="noStrike" baseline="0" dirty="0">
                <a:latin typeface="+mj-lt"/>
              </a:rPr>
              <a:t>Explore the </a:t>
            </a:r>
            <a:r>
              <a:rPr lang="en-GB" sz="2000" b="0" i="0" u="none" strike="noStrike" baseline="0" dirty="0">
                <a:latin typeface="+mj-lt"/>
                <a:hlinkClick r:id="rId2"/>
              </a:rPr>
              <a:t>National </a:t>
            </a:r>
            <a:r>
              <a:rPr lang="en-GB" sz="2000" dirty="0">
                <a:latin typeface="+mj-lt"/>
                <a:hlinkClick r:id="rId2"/>
              </a:rPr>
              <a:t>C</a:t>
            </a:r>
            <a:r>
              <a:rPr lang="en-GB" sz="2000" b="0" i="0" u="none" strike="noStrike" baseline="0" dirty="0">
                <a:latin typeface="+mj-lt"/>
                <a:hlinkClick r:id="rId2"/>
              </a:rPr>
              <a:t>areers Service</a:t>
            </a:r>
            <a:endParaRPr lang="en-GB" sz="2000" dirty="0">
              <a:latin typeface="+mj-lt"/>
            </a:endParaRPr>
          </a:p>
        </p:txBody>
      </p: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3">
            <a:extLst>
              <a:ext uri="{28A0092B-C50C-407E-A947-70E740481C1C}">
                <a14:useLocalDpi xmlns:a14="http://schemas.microsoft.com/office/drawing/2010/main" val="0"/>
              </a:ext>
            </a:extLst>
          </a:blip>
          <a:srcRect t="13746" b="1374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021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308883" y="593725"/>
            <a:ext cx="5158467" cy="1158875"/>
          </a:xfrm>
          <a:solidFill>
            <a:schemeClr val="accent3">
              <a:lumMod val="20000"/>
              <a:lumOff val="80000"/>
            </a:schemeClr>
          </a:solidFill>
        </p:spPr>
        <p:txBody>
          <a:bodyPr>
            <a:normAutofit fontScale="90000"/>
          </a:bodyPr>
          <a:lstStyle/>
          <a:p>
            <a:pPr algn="l"/>
            <a:br>
              <a:rPr lang="en-GB" sz="1800" b="0" i="0" u="none" strike="noStrike" baseline="0" dirty="0">
                <a:solidFill>
                  <a:srgbClr val="000000"/>
                </a:solidFill>
                <a:latin typeface="Marker Felt"/>
              </a:rPr>
            </a:br>
            <a:br>
              <a:rPr lang="en-GB" sz="3100" b="0" i="0" u="none" strike="noStrike" baseline="0" dirty="0">
                <a:solidFill>
                  <a:srgbClr val="000000"/>
                </a:solidFill>
              </a:rPr>
            </a:br>
            <a:r>
              <a:rPr lang="pt-BR" sz="3100" b="0" i="0" u="none" strike="noStrike" baseline="0" dirty="0"/>
              <a:t>HOW DID NATALIA BECOME A GENE EDITOR? </a:t>
            </a:r>
            <a:br>
              <a:rPr lang="en-GB" sz="3100" b="0" i="0" u="none" strike="noStrike" baseline="0" dirty="0"/>
            </a:br>
            <a:endParaRPr lang="en-GB" sz="3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2">
            <a:extLst>
              <a:ext uri="{28A0092B-C50C-407E-A947-70E740481C1C}">
                <a14:useLocalDpi xmlns:a14="http://schemas.microsoft.com/office/drawing/2010/main" val="0"/>
              </a:ext>
            </a:extLst>
          </a:blip>
          <a:srcRect t="6526" b="6526"/>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308883" y="2619377"/>
            <a:ext cx="5158467" cy="3505198"/>
          </a:xfrm>
          <a:solidFill>
            <a:schemeClr val="accent3">
              <a:lumMod val="20000"/>
              <a:lumOff val="80000"/>
            </a:schemeClr>
          </a:solidFill>
        </p:spPr>
        <p:txBody>
          <a:bodyPr>
            <a:noAutofit/>
          </a:bodyPr>
          <a:lstStyle/>
          <a:p>
            <a:pPr marL="0" indent="0">
              <a:buNone/>
            </a:pPr>
            <a:r>
              <a:rPr lang="en-GB" sz="2000" b="0" i="0" u="none" strike="noStrike" baseline="0" dirty="0">
                <a:latin typeface="+mj-lt"/>
              </a:rPr>
              <a:t>“As a child, I was heavily involved in </a:t>
            </a:r>
            <a:r>
              <a:rPr lang="en-GB" sz="2000" b="0" i="0" u="none" strike="noStrike" baseline="0" dirty="0">
                <a:solidFill>
                  <a:srgbClr val="0070C0"/>
                </a:solidFill>
                <a:latin typeface="+mj-lt"/>
              </a:rPr>
              <a:t>music</a:t>
            </a:r>
            <a:r>
              <a:rPr lang="en-GB" sz="2000" b="0" i="0" u="none" strike="noStrike" baseline="0" dirty="0">
                <a:latin typeface="+mj-lt"/>
              </a:rPr>
              <a:t> and the </a:t>
            </a:r>
            <a:r>
              <a:rPr lang="en-GB" sz="2000" b="0" i="0" u="none" strike="noStrike" baseline="0" dirty="0">
                <a:solidFill>
                  <a:srgbClr val="0070C0"/>
                </a:solidFill>
                <a:latin typeface="+mj-lt"/>
              </a:rPr>
              <a:t>performing arts </a:t>
            </a:r>
            <a:r>
              <a:rPr lang="en-GB" sz="2000" b="0" i="0" u="none" strike="noStrike" baseline="0" dirty="0">
                <a:latin typeface="+mj-lt"/>
              </a:rPr>
              <a:t>to the extent that I contemplated becoming an </a:t>
            </a:r>
            <a:r>
              <a:rPr lang="en-GB" sz="2000" b="0" i="0" u="none" strike="noStrike" baseline="0" dirty="0">
                <a:solidFill>
                  <a:srgbClr val="0070C0"/>
                </a:solidFill>
                <a:latin typeface="+mj-lt"/>
              </a:rPr>
              <a:t>opera singer</a:t>
            </a:r>
            <a:r>
              <a:rPr lang="en-GB" sz="2000" b="0" i="0" u="none" strike="noStrike" baseline="0" dirty="0">
                <a:latin typeface="+mj-lt"/>
              </a:rPr>
              <a:t>! But I was also very intrigued in </a:t>
            </a:r>
            <a:r>
              <a:rPr lang="en-GB" sz="2000" b="0" i="0" u="none" strike="noStrike" baseline="0" dirty="0">
                <a:solidFill>
                  <a:srgbClr val="0070C0"/>
                </a:solidFill>
                <a:latin typeface="+mj-lt"/>
              </a:rPr>
              <a:t>science</a:t>
            </a:r>
            <a:r>
              <a:rPr lang="en-GB" sz="2000" b="0" i="0" u="none" strike="noStrike" baseline="0" dirty="0">
                <a:latin typeface="+mj-lt"/>
              </a:rPr>
              <a:t> and </a:t>
            </a:r>
            <a:r>
              <a:rPr lang="en-GB" sz="2000" b="0" i="0" u="none" strike="noStrike" baseline="0" dirty="0">
                <a:solidFill>
                  <a:srgbClr val="0070C0"/>
                </a:solidFill>
                <a:latin typeface="+mj-lt"/>
              </a:rPr>
              <a:t>biology</a:t>
            </a:r>
            <a:r>
              <a:rPr lang="en-GB" sz="2000" b="0" i="0" u="none" strike="noStrike" baseline="0" dirty="0">
                <a:latin typeface="+mj-lt"/>
              </a:rPr>
              <a:t>, which maybe started when my parents got me a red </a:t>
            </a:r>
            <a:r>
              <a:rPr lang="en-GB" sz="2000" b="0" i="0" u="none" strike="noStrike" baseline="0" dirty="0">
                <a:solidFill>
                  <a:srgbClr val="0070C0"/>
                </a:solidFill>
                <a:latin typeface="+mj-lt"/>
              </a:rPr>
              <a:t>microscope</a:t>
            </a:r>
            <a:r>
              <a:rPr lang="en-GB" sz="2000" b="0" i="0" u="none" strike="noStrike" baseline="0" dirty="0">
                <a:latin typeface="+mj-lt"/>
              </a:rPr>
              <a:t> for my 7th birthday. As I grew older, the more fascinated I became with the new discoveries in biology and music became more of a hobby.”</a:t>
            </a:r>
          </a:p>
        </p:txBody>
      </p:sp>
    </p:spTree>
    <p:extLst>
      <p:ext uri="{BB962C8B-B14F-4D97-AF65-F5344CB8AC3E}">
        <p14:creationId xmlns:p14="http://schemas.microsoft.com/office/powerpoint/2010/main" val="82817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308883" y="593725"/>
            <a:ext cx="5158467" cy="1158875"/>
          </a:xfrm>
          <a:solidFill>
            <a:schemeClr val="accent3">
              <a:lumMod val="20000"/>
              <a:lumOff val="80000"/>
            </a:schemeClr>
          </a:solidFill>
        </p:spPr>
        <p:txBody>
          <a:bodyPr>
            <a:normAutofit fontScale="90000"/>
          </a:bodyPr>
          <a:lstStyle/>
          <a:p>
            <a:pPr algn="l"/>
            <a:br>
              <a:rPr lang="en-GB" sz="1800" b="0" i="0" u="none" strike="noStrike" baseline="0" dirty="0">
                <a:solidFill>
                  <a:srgbClr val="000000"/>
                </a:solidFill>
                <a:latin typeface="Marker Felt"/>
              </a:rPr>
            </a:br>
            <a:br>
              <a:rPr lang="en-GB" sz="3100" b="0" i="0" u="none" strike="noStrike" baseline="0" dirty="0">
                <a:solidFill>
                  <a:srgbClr val="000000"/>
                </a:solidFill>
              </a:rPr>
            </a:br>
            <a:r>
              <a:rPr lang="pt-BR" sz="3100" b="0" i="0" u="none" strike="noStrike" baseline="0" dirty="0"/>
              <a:t>WHO OR WHAT INSPIRED NATALIA TO BE A SCIENTIST?</a:t>
            </a:r>
            <a:br>
              <a:rPr lang="en-GB" sz="3100" b="0" i="0" u="none" strike="noStrike" baseline="0" dirty="0"/>
            </a:br>
            <a:endParaRPr lang="en-GB" sz="3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2">
            <a:extLst>
              <a:ext uri="{28A0092B-C50C-407E-A947-70E740481C1C}">
                <a14:useLocalDpi xmlns:a14="http://schemas.microsoft.com/office/drawing/2010/main" val="0"/>
              </a:ext>
            </a:extLst>
          </a:blip>
          <a:srcRect t="6526" b="6526"/>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308883" y="2619376"/>
            <a:ext cx="5158467" cy="3981447"/>
          </a:xfrm>
          <a:solidFill>
            <a:schemeClr val="accent3">
              <a:lumMod val="20000"/>
              <a:lumOff val="80000"/>
            </a:schemeClr>
          </a:solidFill>
        </p:spPr>
        <p:txBody>
          <a:bodyPr>
            <a:noAutofit/>
          </a:bodyPr>
          <a:lstStyle/>
          <a:p>
            <a:pPr marL="0" indent="0">
              <a:buNone/>
            </a:pPr>
            <a:r>
              <a:rPr lang="en-GB" sz="1800" b="0" i="0" u="none" strike="noStrike" baseline="0" dirty="0">
                <a:latin typeface="+mj-lt"/>
              </a:rPr>
              <a:t>“I was exposed to science from a young age through my father who is a </a:t>
            </a:r>
            <a:r>
              <a:rPr lang="en-GB" sz="1800" b="0" i="0" u="none" strike="noStrike" baseline="0" dirty="0">
                <a:solidFill>
                  <a:srgbClr val="0070C0"/>
                </a:solidFill>
                <a:latin typeface="+mj-lt"/>
              </a:rPr>
              <a:t>physiologist</a:t>
            </a:r>
            <a:r>
              <a:rPr lang="en-GB" sz="1800" b="0" i="0" u="none" strike="noStrike" baseline="0" dirty="0">
                <a:latin typeface="+mj-lt"/>
              </a:rPr>
              <a:t> and had a research lab of his own. As a kid, I would spend time in his lab, wanting to play and experiment with all the interesting things in there. I became fascinated by the concept of </a:t>
            </a:r>
            <a:r>
              <a:rPr lang="en-GB" sz="1800" b="0" i="0" u="none" strike="noStrike" baseline="0" dirty="0">
                <a:solidFill>
                  <a:srgbClr val="0070C0"/>
                </a:solidFill>
                <a:latin typeface="+mj-lt"/>
              </a:rPr>
              <a:t>experimentation</a:t>
            </a:r>
            <a:r>
              <a:rPr lang="en-GB" sz="1800" b="0" i="0" u="none" strike="noStrike" baseline="0" dirty="0">
                <a:latin typeface="+mj-lt"/>
              </a:rPr>
              <a:t> to find results to questions and it opened </a:t>
            </a:r>
            <a:r>
              <a:rPr lang="en-GB" sz="1800" b="0" i="0" u="none" strike="noStrike" baseline="0" dirty="0">
                <a:solidFill>
                  <a:srgbClr val="0070C0"/>
                </a:solidFill>
                <a:latin typeface="+mj-lt"/>
              </a:rPr>
              <a:t>the door of understanding</a:t>
            </a:r>
            <a:r>
              <a:rPr lang="en-GB" sz="1800" b="0" i="0" u="none" strike="noStrike" baseline="0" dirty="0">
                <a:latin typeface="+mj-lt"/>
              </a:rPr>
              <a:t> that there was an infinite number of things that we had no answers to, and that it was through science that those answers would be found. As I grew older, and the more I learned biology in school, the more </a:t>
            </a:r>
            <a:r>
              <a:rPr lang="en-GB" sz="1800" b="0" i="0" u="none" strike="noStrike" baseline="0" dirty="0">
                <a:solidFill>
                  <a:srgbClr val="0070C0"/>
                </a:solidFill>
                <a:latin typeface="+mj-lt"/>
              </a:rPr>
              <a:t>molecular biology </a:t>
            </a:r>
            <a:r>
              <a:rPr lang="en-GB" sz="1800" b="0" i="0" u="none" strike="noStrike" baseline="0" dirty="0">
                <a:latin typeface="+mj-lt"/>
              </a:rPr>
              <a:t>and </a:t>
            </a:r>
            <a:r>
              <a:rPr lang="en-GB" sz="1800" b="0" i="0" u="none" strike="noStrike" baseline="0" dirty="0">
                <a:solidFill>
                  <a:srgbClr val="0070C0"/>
                </a:solidFill>
                <a:latin typeface="+mj-lt"/>
              </a:rPr>
              <a:t>genetics </a:t>
            </a:r>
            <a:r>
              <a:rPr lang="en-GB" sz="1800" b="0" i="0" u="none" strike="noStrike" baseline="0" dirty="0">
                <a:latin typeface="+mj-lt"/>
              </a:rPr>
              <a:t>appealed to me.”</a:t>
            </a:r>
            <a:endParaRPr lang="en-GB" sz="1800" dirty="0">
              <a:latin typeface="+mj-lt"/>
            </a:endParaRPr>
          </a:p>
        </p:txBody>
      </p:sp>
    </p:spTree>
    <p:extLst>
      <p:ext uri="{BB962C8B-B14F-4D97-AF65-F5344CB8AC3E}">
        <p14:creationId xmlns:p14="http://schemas.microsoft.com/office/powerpoint/2010/main" val="200592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308883" y="593725"/>
            <a:ext cx="5158467" cy="1158875"/>
          </a:xfrm>
          <a:solidFill>
            <a:schemeClr val="accent3">
              <a:lumMod val="20000"/>
              <a:lumOff val="80000"/>
            </a:schemeClr>
          </a:solidFill>
        </p:spPr>
        <p:txBody>
          <a:bodyPr>
            <a:normAutofit fontScale="90000"/>
          </a:bodyPr>
          <a:lstStyle/>
          <a:p>
            <a:pPr algn="l"/>
            <a:br>
              <a:rPr lang="en-GB" sz="1800" b="0" i="0" u="none" strike="noStrike" baseline="0" dirty="0">
                <a:solidFill>
                  <a:srgbClr val="000000"/>
                </a:solidFill>
                <a:latin typeface="Marker Felt"/>
              </a:rPr>
            </a:br>
            <a:br>
              <a:rPr lang="en-GB" sz="3100" b="0" i="0" u="none" strike="noStrike" baseline="0" dirty="0">
                <a:solidFill>
                  <a:srgbClr val="000000"/>
                </a:solidFill>
              </a:rPr>
            </a:br>
            <a:r>
              <a:rPr lang="pt-BR" sz="3100" b="0" i="0" u="none" strike="noStrike" baseline="0" dirty="0"/>
              <a:t>WHAT HAS MADE NATALIA SUCCESSFUL AS A SCIENTIST?</a:t>
            </a:r>
            <a:br>
              <a:rPr lang="en-GB" sz="3100" b="0" i="0" u="none" strike="noStrike" baseline="0" dirty="0"/>
            </a:br>
            <a:endParaRPr lang="en-GB" sz="3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2">
            <a:extLst>
              <a:ext uri="{28A0092B-C50C-407E-A947-70E740481C1C}">
                <a14:useLocalDpi xmlns:a14="http://schemas.microsoft.com/office/drawing/2010/main" val="0"/>
              </a:ext>
            </a:extLst>
          </a:blip>
          <a:srcRect t="13768" b="13768"/>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308883" y="2619376"/>
            <a:ext cx="5158467" cy="3981447"/>
          </a:xfrm>
          <a:solidFill>
            <a:schemeClr val="accent3">
              <a:lumMod val="20000"/>
              <a:lumOff val="80000"/>
            </a:schemeClr>
          </a:solidFill>
        </p:spPr>
        <p:txBody>
          <a:bodyPr>
            <a:noAutofit/>
          </a:bodyPr>
          <a:lstStyle/>
          <a:p>
            <a:pPr algn="l"/>
            <a:endParaRPr lang="en-GB" sz="1800" b="0" i="0" u="none" strike="noStrike" baseline="0" dirty="0">
              <a:solidFill>
                <a:srgbClr val="000000"/>
              </a:solidFill>
              <a:latin typeface="Brandon Grotesque Regular"/>
            </a:endParaRPr>
          </a:p>
          <a:p>
            <a:pPr marL="0" indent="0">
              <a:buNone/>
            </a:pPr>
            <a:r>
              <a:rPr lang="en-GB" sz="2000" b="0" i="0" u="none" strike="noStrike" baseline="0" dirty="0">
                <a:latin typeface="+mj-lt"/>
              </a:rPr>
              <a:t>“I am a </a:t>
            </a:r>
            <a:r>
              <a:rPr lang="en-GB" sz="2000" b="0" i="0" u="none" strike="noStrike" baseline="0" dirty="0">
                <a:solidFill>
                  <a:srgbClr val="0070C0"/>
                </a:solidFill>
                <a:latin typeface="+mj-lt"/>
              </a:rPr>
              <a:t>hard worker </a:t>
            </a:r>
            <a:r>
              <a:rPr lang="en-GB" sz="2000" b="0" i="0" u="none" strike="noStrike" baseline="0" dirty="0">
                <a:latin typeface="+mj-lt"/>
              </a:rPr>
              <a:t>who is </a:t>
            </a:r>
            <a:r>
              <a:rPr lang="en-GB" sz="2000" b="0" i="0" u="none" strike="noStrike" baseline="0" dirty="0">
                <a:solidFill>
                  <a:srgbClr val="0070C0"/>
                </a:solidFill>
                <a:latin typeface="+mj-lt"/>
              </a:rPr>
              <a:t>passionate </a:t>
            </a:r>
            <a:r>
              <a:rPr lang="en-GB" sz="2000" b="0" i="0" u="none" strike="noStrike" baseline="0" dirty="0">
                <a:latin typeface="+mj-lt"/>
              </a:rPr>
              <a:t>about the projects I take on – I like to see them completed, regardless how challenging they might be. I am not afraid to </a:t>
            </a:r>
            <a:r>
              <a:rPr lang="en-GB" sz="2000" b="0" i="0" u="none" strike="noStrike" baseline="0" dirty="0">
                <a:solidFill>
                  <a:srgbClr val="0070C0"/>
                </a:solidFill>
                <a:latin typeface="+mj-lt"/>
              </a:rPr>
              <a:t>learn </a:t>
            </a:r>
            <a:r>
              <a:rPr lang="en-GB" sz="2000" b="0" i="0" u="none" strike="noStrike" baseline="0" dirty="0">
                <a:latin typeface="+mj-lt"/>
              </a:rPr>
              <a:t>new techniques and am aware I do not know everything; I recognise what I am not so good at and am open to asking for help and </a:t>
            </a:r>
            <a:r>
              <a:rPr lang="en-GB" sz="2000" b="0" i="0" u="none" strike="noStrike" baseline="0" dirty="0">
                <a:solidFill>
                  <a:srgbClr val="0070C0"/>
                </a:solidFill>
                <a:latin typeface="+mj-lt"/>
              </a:rPr>
              <a:t>collaborating</a:t>
            </a:r>
            <a:r>
              <a:rPr lang="en-GB" sz="2000" b="0" i="0" u="none" strike="noStrike" baseline="0" dirty="0">
                <a:latin typeface="+mj-lt"/>
              </a:rPr>
              <a:t> with people who are better in those areas. I also consider myself </a:t>
            </a:r>
            <a:r>
              <a:rPr lang="en-GB" sz="2000" b="0" i="0" u="none" strike="noStrike" baseline="0" dirty="0">
                <a:solidFill>
                  <a:srgbClr val="0070C0"/>
                </a:solidFill>
                <a:latin typeface="+mj-lt"/>
              </a:rPr>
              <a:t>humble</a:t>
            </a:r>
            <a:r>
              <a:rPr lang="en-GB" sz="2000" b="0" i="0" u="none" strike="noStrike" baseline="0" dirty="0">
                <a:latin typeface="+mj-lt"/>
              </a:rPr>
              <a:t> and </a:t>
            </a:r>
            <a:r>
              <a:rPr lang="en-GB" sz="2000" b="0" i="0" u="none" strike="noStrike" baseline="0" dirty="0">
                <a:solidFill>
                  <a:srgbClr val="0070C0"/>
                </a:solidFill>
                <a:latin typeface="+mj-lt"/>
              </a:rPr>
              <a:t>approachable</a:t>
            </a:r>
            <a:r>
              <a:rPr lang="en-GB" sz="2000" b="0" i="0" u="none" strike="noStrike" baseline="0" dirty="0">
                <a:latin typeface="+mj-lt"/>
              </a:rPr>
              <a:t> to those around me who might need assistance.”</a:t>
            </a:r>
            <a:endParaRPr lang="en-GB" sz="2000" dirty="0">
              <a:latin typeface="+mj-lt"/>
            </a:endParaRPr>
          </a:p>
        </p:txBody>
      </p:sp>
    </p:spTree>
    <p:extLst>
      <p:ext uri="{BB962C8B-B14F-4D97-AF65-F5344CB8AC3E}">
        <p14:creationId xmlns:p14="http://schemas.microsoft.com/office/powerpoint/2010/main" val="161161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308883" y="593725"/>
            <a:ext cx="5158467" cy="1158875"/>
          </a:xfrm>
          <a:solidFill>
            <a:schemeClr val="accent3">
              <a:lumMod val="20000"/>
              <a:lumOff val="80000"/>
            </a:schemeClr>
          </a:solidFill>
        </p:spPr>
        <p:txBody>
          <a:bodyPr>
            <a:normAutofit fontScale="90000"/>
          </a:bodyPr>
          <a:lstStyle/>
          <a:p>
            <a:pPr algn="l"/>
            <a:br>
              <a:rPr lang="en-GB" sz="1800" b="0" i="0" u="none" strike="noStrike" baseline="0" dirty="0">
                <a:solidFill>
                  <a:srgbClr val="000000"/>
                </a:solidFill>
                <a:latin typeface="Marker Felt"/>
              </a:rPr>
            </a:br>
            <a:br>
              <a:rPr lang="en-GB" sz="3100" b="0" i="0" u="none" strike="noStrike" baseline="0" dirty="0">
                <a:solidFill>
                  <a:srgbClr val="000000"/>
                </a:solidFill>
              </a:rPr>
            </a:br>
            <a:r>
              <a:rPr lang="pt-BR" sz="3100" b="0" i="0" u="none" strike="noStrike" baseline="0" dirty="0"/>
              <a:t>WHAT IS NATALIA’S PROUDEST CAREER ACHIEVEMENT?</a:t>
            </a:r>
            <a:br>
              <a:rPr lang="en-GB" sz="3100" b="0" i="0" u="none" strike="noStrike" baseline="0" dirty="0"/>
            </a:br>
            <a:endParaRPr lang="en-GB" sz="3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2">
            <a:extLst>
              <a:ext uri="{28A0092B-C50C-407E-A947-70E740481C1C}">
                <a14:useLocalDpi xmlns:a14="http://schemas.microsoft.com/office/drawing/2010/main" val="0"/>
              </a:ext>
            </a:extLst>
          </a:blip>
          <a:srcRect t="13746" b="13746"/>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308883" y="2619376"/>
            <a:ext cx="5158467" cy="3981447"/>
          </a:xfrm>
          <a:solidFill>
            <a:schemeClr val="accent3">
              <a:lumMod val="20000"/>
              <a:lumOff val="80000"/>
            </a:schemeClr>
          </a:solidFill>
        </p:spPr>
        <p:txBody>
          <a:bodyPr>
            <a:noAutofit/>
          </a:bodyPr>
          <a:lstStyle/>
          <a:p>
            <a:pPr algn="l"/>
            <a:endParaRPr lang="en-GB" sz="1800" b="0" i="0" u="none" strike="noStrike" baseline="0" dirty="0">
              <a:solidFill>
                <a:srgbClr val="000000"/>
              </a:solidFill>
              <a:latin typeface="Brandon Grotesque Regular"/>
            </a:endParaRPr>
          </a:p>
          <a:p>
            <a:pPr algn="l"/>
            <a:endParaRPr lang="en-GB" sz="1800" b="0" i="0" u="none" strike="noStrike" baseline="0" dirty="0">
              <a:solidFill>
                <a:srgbClr val="000000"/>
              </a:solidFill>
              <a:latin typeface="Brandon Grotesque Regular"/>
            </a:endParaRPr>
          </a:p>
          <a:p>
            <a:pPr marL="0" indent="0">
              <a:buNone/>
            </a:pPr>
            <a:r>
              <a:rPr lang="en-GB" b="0" i="0" u="none" strike="noStrike" baseline="0" dirty="0">
                <a:latin typeface="+mj-lt"/>
              </a:rPr>
              <a:t>“The day I successfully defended my </a:t>
            </a:r>
            <a:r>
              <a:rPr lang="en-GB" b="0" i="0" u="none" strike="noStrike" baseline="0" dirty="0">
                <a:solidFill>
                  <a:srgbClr val="0070C0"/>
                </a:solidFill>
                <a:latin typeface="+mj-lt"/>
              </a:rPr>
              <a:t>PhD thesis </a:t>
            </a:r>
            <a:r>
              <a:rPr lang="en-GB" b="0" i="0" u="none" strike="noStrike" baseline="0" dirty="0">
                <a:latin typeface="+mj-lt"/>
              </a:rPr>
              <a:t>– that was a major life </a:t>
            </a:r>
            <a:r>
              <a:rPr lang="en-GB" b="0" i="0" u="none" strike="noStrike" baseline="0" dirty="0">
                <a:solidFill>
                  <a:srgbClr val="0070C0"/>
                </a:solidFill>
                <a:latin typeface="+mj-lt"/>
              </a:rPr>
              <a:t>accomplishment</a:t>
            </a:r>
            <a:r>
              <a:rPr lang="en-GB" b="0" i="0" u="none" strike="noStrike" baseline="0" dirty="0">
                <a:latin typeface="+mj-lt"/>
              </a:rPr>
              <a:t>! </a:t>
            </a:r>
          </a:p>
          <a:p>
            <a:pPr marL="0" indent="0">
              <a:buNone/>
            </a:pPr>
            <a:r>
              <a:rPr lang="en-GB" b="0" i="0" u="none" strike="noStrike" baseline="0" dirty="0">
                <a:solidFill>
                  <a:srgbClr val="0070C0"/>
                </a:solidFill>
                <a:latin typeface="+mj-lt"/>
              </a:rPr>
              <a:t>Publishing</a:t>
            </a:r>
            <a:r>
              <a:rPr lang="en-GB" b="0" i="0" u="none" strike="noStrike" baseline="0" dirty="0">
                <a:latin typeface="+mj-lt"/>
              </a:rPr>
              <a:t> my first paper as a first author was also a highlight.”</a:t>
            </a:r>
            <a:endParaRPr lang="en-GB" dirty="0">
              <a:latin typeface="+mj-lt"/>
            </a:endParaRPr>
          </a:p>
        </p:txBody>
      </p:sp>
    </p:spTree>
    <p:extLst>
      <p:ext uri="{BB962C8B-B14F-4D97-AF65-F5344CB8AC3E}">
        <p14:creationId xmlns:p14="http://schemas.microsoft.com/office/powerpoint/2010/main" val="27787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6D45-32C2-42A2-9CEA-927C90EBB25F}"/>
              </a:ext>
            </a:extLst>
          </p:cNvPr>
          <p:cNvSpPr>
            <a:spLocks noGrp="1"/>
          </p:cNvSpPr>
          <p:nvPr>
            <p:ph type="title"/>
          </p:nvPr>
        </p:nvSpPr>
        <p:spPr>
          <a:xfrm>
            <a:off x="308883" y="593725"/>
            <a:ext cx="5158467" cy="1158875"/>
          </a:xfrm>
          <a:solidFill>
            <a:schemeClr val="accent3">
              <a:lumMod val="20000"/>
              <a:lumOff val="80000"/>
            </a:schemeClr>
          </a:solidFill>
        </p:spPr>
        <p:txBody>
          <a:bodyPr>
            <a:normAutofit fontScale="90000"/>
          </a:bodyPr>
          <a:lstStyle/>
          <a:p>
            <a:br>
              <a:rPr lang="en-GB" sz="1800" b="0" i="0" u="none" strike="noStrike" baseline="0" dirty="0">
                <a:solidFill>
                  <a:srgbClr val="000000"/>
                </a:solidFill>
                <a:latin typeface="Marker Felt"/>
              </a:rPr>
            </a:br>
            <a:br>
              <a:rPr lang="en-GB" sz="3100" b="0" i="0" u="none" strike="noStrike" baseline="0" dirty="0">
                <a:solidFill>
                  <a:srgbClr val="000000"/>
                </a:solidFill>
              </a:rPr>
            </a:br>
            <a:r>
              <a:rPr lang="en-GB" sz="3100" b="0" i="0" u="none" strike="noStrike" baseline="0" dirty="0">
                <a:solidFill>
                  <a:srgbClr val="000000"/>
                </a:solidFill>
              </a:rPr>
              <a:t>NATALIA’S TOP TIPS</a:t>
            </a:r>
            <a:br>
              <a:rPr lang="en-GB" sz="3200" b="0" i="0" u="none" strike="noStrike" baseline="0" dirty="0">
                <a:solidFill>
                  <a:srgbClr val="000000"/>
                </a:solidFill>
                <a:latin typeface="XQTKDX+MarkerFelt-Thin"/>
              </a:rPr>
            </a:br>
            <a:br>
              <a:rPr lang="en-GB" sz="3100" b="0" i="0" u="none" strike="noStrike" baseline="0" dirty="0"/>
            </a:br>
            <a:endParaRPr lang="en-GB" sz="3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34D2CF1-E0C3-4D02-AD0C-F79527D51330}"/>
              </a:ext>
            </a:extLst>
          </p:cNvPr>
          <p:cNvPicPr>
            <a:picLocks noChangeAspect="1"/>
          </p:cNvPicPr>
          <p:nvPr/>
        </p:nvPicPr>
        <p:blipFill>
          <a:blip r:embed="rId2">
            <a:extLst>
              <a:ext uri="{28A0092B-C50C-407E-A947-70E740481C1C}">
                <a14:useLocalDpi xmlns:a14="http://schemas.microsoft.com/office/drawing/2010/main" val="0"/>
              </a:ext>
            </a:extLst>
          </a:blip>
          <a:srcRect t="13746" b="13746"/>
          <a:stretch/>
        </p:blipFill>
        <p:spPr>
          <a:xfrm>
            <a:off x="5878850" y="13"/>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1106A77-FF61-4E26-9B33-CD5B09A54C4E}"/>
              </a:ext>
            </a:extLst>
          </p:cNvPr>
          <p:cNvSpPr>
            <a:spLocks noGrp="1"/>
          </p:cNvSpPr>
          <p:nvPr>
            <p:ph idx="1"/>
          </p:nvPr>
        </p:nvSpPr>
        <p:spPr>
          <a:xfrm>
            <a:off x="308883" y="2619376"/>
            <a:ext cx="5158467" cy="3981447"/>
          </a:xfrm>
          <a:solidFill>
            <a:schemeClr val="accent3">
              <a:lumMod val="20000"/>
              <a:lumOff val="80000"/>
            </a:schemeClr>
          </a:solidFill>
        </p:spPr>
        <p:txBody>
          <a:bodyPr>
            <a:noAutofit/>
          </a:bodyPr>
          <a:lstStyle/>
          <a:p>
            <a:pPr algn="l"/>
            <a:endParaRPr lang="en-GB" sz="1800" b="0" i="0" u="none" strike="noStrike" baseline="0" dirty="0">
              <a:solidFill>
                <a:srgbClr val="000000"/>
              </a:solidFill>
              <a:latin typeface="Brandon Grotesque Regular"/>
            </a:endParaRPr>
          </a:p>
          <a:p>
            <a:r>
              <a:rPr lang="en-GB" sz="1800" dirty="0">
                <a:solidFill>
                  <a:srgbClr val="000000"/>
                </a:solidFill>
                <a:latin typeface="+mj-lt"/>
              </a:rPr>
              <a:t>Your career pathway will be challenging at times but see these </a:t>
            </a:r>
            <a:r>
              <a:rPr lang="en-GB" sz="1800" dirty="0">
                <a:solidFill>
                  <a:srgbClr val="0070C0"/>
                </a:solidFill>
                <a:latin typeface="+mj-lt"/>
              </a:rPr>
              <a:t>challenges as an opportunity to grow </a:t>
            </a:r>
            <a:r>
              <a:rPr lang="en-GB" sz="1800" dirty="0">
                <a:solidFill>
                  <a:srgbClr val="000000"/>
                </a:solidFill>
                <a:latin typeface="+mj-lt"/>
              </a:rPr>
              <a:t>and overcoming them will be easier. Remember: failures are learning moments! </a:t>
            </a:r>
          </a:p>
          <a:p>
            <a:r>
              <a:rPr lang="en-GB" sz="1800" dirty="0">
                <a:solidFill>
                  <a:srgbClr val="0070C0"/>
                </a:solidFill>
                <a:latin typeface="+mj-lt"/>
              </a:rPr>
              <a:t>Try to be yourself</a:t>
            </a:r>
            <a:r>
              <a:rPr lang="en-GB" sz="1800" dirty="0">
                <a:solidFill>
                  <a:srgbClr val="000000"/>
                </a:solidFill>
                <a:latin typeface="+mj-lt"/>
              </a:rPr>
              <a:t>, at all times. Your perspective on things is unique to you and that can be extremely beneficial to your critical thinking skills. </a:t>
            </a:r>
          </a:p>
          <a:p>
            <a:r>
              <a:rPr lang="en-GB" sz="1800" dirty="0">
                <a:solidFill>
                  <a:srgbClr val="000000"/>
                </a:solidFill>
                <a:latin typeface="+mj-lt"/>
              </a:rPr>
              <a:t>Look out for – and actively pursue – any opportunities to </a:t>
            </a:r>
            <a:r>
              <a:rPr lang="en-GB" sz="1800" dirty="0">
                <a:solidFill>
                  <a:srgbClr val="0070C0"/>
                </a:solidFill>
                <a:latin typeface="+mj-lt"/>
              </a:rPr>
              <a:t>get involved </a:t>
            </a:r>
            <a:r>
              <a:rPr lang="en-GB" sz="1800" dirty="0">
                <a:solidFill>
                  <a:srgbClr val="000000"/>
                </a:solidFill>
                <a:latin typeface="+mj-lt"/>
              </a:rPr>
              <a:t>in research from an early stage of your career. It will always help your future.</a:t>
            </a:r>
            <a:endParaRPr lang="en-GB" sz="1800" dirty="0">
              <a:latin typeface="+mj-lt"/>
            </a:endParaRPr>
          </a:p>
          <a:p>
            <a:pPr marL="0" indent="0" algn="l">
              <a:buNone/>
            </a:pPr>
            <a:endParaRPr lang="en-GB" sz="1800" b="0" i="0" u="none" strike="noStrike" baseline="0" dirty="0">
              <a:solidFill>
                <a:srgbClr val="000000"/>
              </a:solidFill>
              <a:latin typeface="Brandon Grotesque Regular"/>
            </a:endParaRPr>
          </a:p>
        </p:txBody>
      </p:sp>
    </p:spTree>
    <p:extLst>
      <p:ext uri="{BB962C8B-B14F-4D97-AF65-F5344CB8AC3E}">
        <p14:creationId xmlns:p14="http://schemas.microsoft.com/office/powerpoint/2010/main" val="5350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1" y="10"/>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804672" y="4533281"/>
            <a:ext cx="3491103" cy="1509931"/>
          </a:xfrm>
        </p:spPr>
        <p:txBody>
          <a:bodyPr>
            <a:normAutofit/>
          </a:bodyPr>
          <a:lstStyle/>
          <a:p>
            <a:r>
              <a:rPr lang="en-GB" sz="3600" b="1" dirty="0">
                <a:solidFill>
                  <a:schemeClr val="tx2"/>
                </a:solidFill>
              </a:rPr>
              <a:t>TALKING POINTS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4200720" y="4113270"/>
            <a:ext cx="7186608" cy="2344680"/>
          </a:xfrm>
          <a:solidFill>
            <a:schemeClr val="accent3">
              <a:lumMod val="20000"/>
              <a:lumOff val="80000"/>
            </a:schemeClr>
          </a:solidFill>
        </p:spPr>
        <p:txBody>
          <a:bodyPr anchor="ctr">
            <a:normAutofit/>
          </a:bodyPr>
          <a:lstStyle/>
          <a:p>
            <a:r>
              <a:rPr lang="en-US" sz="2000" dirty="0">
                <a:solidFill>
                  <a:schemeClr val="tx2"/>
                </a:solidFill>
                <a:latin typeface="+mj-lt"/>
              </a:rPr>
              <a:t>Natalia recommended subjects that could lead to a career in gene editing. What do you know about each of these subjects? </a:t>
            </a:r>
          </a:p>
          <a:p>
            <a:r>
              <a:rPr lang="en-US" sz="2000" dirty="0">
                <a:solidFill>
                  <a:schemeClr val="tx2"/>
                </a:solidFill>
                <a:latin typeface="+mj-lt"/>
              </a:rPr>
              <a:t>What is the difference between cellular biology and molecular genetics? If you don’t know, how could you find out?</a:t>
            </a:r>
          </a:p>
          <a:p>
            <a:r>
              <a:rPr lang="en-US" sz="2000" dirty="0">
                <a:solidFill>
                  <a:schemeClr val="tx2"/>
                </a:solidFill>
                <a:latin typeface="+mj-lt"/>
              </a:rPr>
              <a:t>What fascinated Natalia about science when she was younger? To what extent do you feel the same?</a:t>
            </a:r>
          </a:p>
        </p:txBody>
      </p:sp>
    </p:spTree>
    <p:extLst>
      <p:ext uri="{BB962C8B-B14F-4D97-AF65-F5344CB8AC3E}">
        <p14:creationId xmlns:p14="http://schemas.microsoft.com/office/powerpoint/2010/main" val="39784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18218" y="-564853"/>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804672" y="4551037"/>
            <a:ext cx="3491103" cy="1509931"/>
          </a:xfrm>
        </p:spPr>
        <p:txBody>
          <a:bodyPr>
            <a:normAutofit/>
          </a:bodyPr>
          <a:lstStyle/>
          <a:p>
            <a:r>
              <a:rPr lang="en-GB" sz="3600" b="1" dirty="0">
                <a:solidFill>
                  <a:schemeClr val="tx2"/>
                </a:solidFill>
              </a:rPr>
              <a:t>TALKING POINTS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4200720" y="4152748"/>
            <a:ext cx="7186608" cy="2571750"/>
          </a:xfrm>
          <a:solidFill>
            <a:schemeClr val="accent3">
              <a:lumMod val="20000"/>
              <a:lumOff val="80000"/>
            </a:schemeClr>
          </a:solidFill>
        </p:spPr>
        <p:txBody>
          <a:bodyPr anchor="ctr">
            <a:normAutofit/>
          </a:bodyPr>
          <a:lstStyle/>
          <a:p>
            <a:r>
              <a:rPr lang="en-US" sz="2000" dirty="0">
                <a:solidFill>
                  <a:schemeClr val="tx2"/>
                </a:solidFill>
                <a:latin typeface="+mj-lt"/>
              </a:rPr>
              <a:t>How does Natalia describe herself? Do you share any of the characteristics she highlights?</a:t>
            </a:r>
          </a:p>
          <a:p>
            <a:r>
              <a:rPr lang="en-US" sz="2000" dirty="0">
                <a:solidFill>
                  <a:schemeClr val="tx2"/>
                </a:solidFill>
                <a:latin typeface="+mj-lt"/>
              </a:rPr>
              <a:t>How would you feel completing a successful PhD thesis or publishing a scientific paper? Can you put into words how that might feel?</a:t>
            </a:r>
          </a:p>
          <a:p>
            <a:r>
              <a:rPr lang="en-US" sz="2000" dirty="0">
                <a:solidFill>
                  <a:schemeClr val="tx2"/>
                </a:solidFill>
                <a:latin typeface="+mj-lt"/>
              </a:rPr>
              <a:t>Which of Natalia’s tips do you find most useful and why?</a:t>
            </a:r>
          </a:p>
        </p:txBody>
      </p:sp>
    </p:spTree>
    <p:extLst>
      <p:ext uri="{BB962C8B-B14F-4D97-AF65-F5344CB8AC3E}">
        <p14:creationId xmlns:p14="http://schemas.microsoft.com/office/powerpoint/2010/main" val="17126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BDB6E-48C3-4FC5-BE26-6897423BB6FC}"/>
              </a:ext>
            </a:extLst>
          </p:cNvPr>
          <p:cNvSpPr>
            <a:spLocks noGrp="1"/>
          </p:cNvSpPr>
          <p:nvPr>
            <p:ph type="title"/>
          </p:nvPr>
        </p:nvSpPr>
        <p:spPr>
          <a:xfrm>
            <a:off x="655320" y="365125"/>
            <a:ext cx="5120114" cy="1692794"/>
          </a:xfrm>
          <a:solidFill>
            <a:schemeClr val="accent3">
              <a:lumMod val="20000"/>
              <a:lumOff val="80000"/>
            </a:schemeClr>
          </a:solidFill>
        </p:spPr>
        <p:txBody>
          <a:bodyPr>
            <a:normAutofit/>
          </a:bodyPr>
          <a:lstStyle/>
          <a:p>
            <a:r>
              <a:rPr lang="en-GB" sz="4000" dirty="0"/>
              <a:t>MEET NATALIA</a:t>
            </a:r>
          </a:p>
        </p:txBody>
      </p:sp>
      <p:cxnSp>
        <p:nvCxnSpPr>
          <p:cNvPr id="35" name="Straight Arrow Connector 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DF79488-657E-4177-889B-DFBEE94749E1}"/>
              </a:ext>
            </a:extLst>
          </p:cNvPr>
          <p:cNvSpPr>
            <a:spLocks noGrp="1"/>
          </p:cNvSpPr>
          <p:nvPr>
            <p:ph idx="1"/>
          </p:nvPr>
        </p:nvSpPr>
        <p:spPr>
          <a:xfrm>
            <a:off x="655321" y="2575033"/>
            <a:ext cx="5120113" cy="3808005"/>
          </a:xfrm>
          <a:solidFill>
            <a:schemeClr val="accent3">
              <a:lumMod val="20000"/>
              <a:lumOff val="80000"/>
            </a:schemeClr>
          </a:solidFill>
        </p:spPr>
        <p:txBody>
          <a:bodyPr>
            <a:normAutofit/>
          </a:bodyPr>
          <a:lstStyle/>
          <a:p>
            <a:pPr marL="0" indent="0">
              <a:spcBef>
                <a:spcPts val="0"/>
              </a:spcBef>
              <a:spcAft>
                <a:spcPts val="600"/>
              </a:spcAft>
              <a:buNone/>
            </a:pPr>
            <a:r>
              <a:rPr lang="en-GB" sz="2400" b="1" i="0" u="none" strike="noStrike" baseline="0" dirty="0">
                <a:latin typeface="+mj-lt"/>
              </a:rPr>
              <a:t>Dr Natalia Rivera-Torres </a:t>
            </a:r>
            <a:r>
              <a:rPr lang="en-GB" sz="2400" i="0" u="none" strike="noStrike" baseline="0" dirty="0">
                <a:latin typeface="+mj-lt"/>
              </a:rPr>
              <a:t>is a </a:t>
            </a:r>
            <a:r>
              <a:rPr lang="en-GB" sz="2400" i="0" u="none" strike="noStrike" baseline="0" dirty="0">
                <a:solidFill>
                  <a:srgbClr val="0070C0"/>
                </a:solidFill>
                <a:latin typeface="+mj-lt"/>
              </a:rPr>
              <a:t>gene editor </a:t>
            </a:r>
            <a:r>
              <a:rPr lang="en-GB" sz="2400" i="0" u="none" strike="noStrike" baseline="0" dirty="0">
                <a:latin typeface="+mj-lt"/>
              </a:rPr>
              <a:t>at the </a:t>
            </a:r>
            <a:r>
              <a:rPr lang="en-GB" sz="2400" i="0" u="none" strike="noStrike" baseline="0" dirty="0" err="1">
                <a:latin typeface="+mj-lt"/>
              </a:rPr>
              <a:t>ChristianaCare</a:t>
            </a:r>
            <a:r>
              <a:rPr lang="en-GB" sz="2400" i="0" u="none" strike="noStrike" baseline="0" dirty="0">
                <a:latin typeface="+mj-lt"/>
              </a:rPr>
              <a:t> Gene Editing Institute.</a:t>
            </a:r>
          </a:p>
          <a:p>
            <a:pPr marL="0" indent="0">
              <a:spcBef>
                <a:spcPts val="0"/>
              </a:spcBef>
              <a:spcAft>
                <a:spcPts val="600"/>
              </a:spcAft>
              <a:buNone/>
            </a:pPr>
            <a:br>
              <a:rPr lang="en-GB" sz="2400" i="0" u="none" strike="noStrike" baseline="0" dirty="0">
                <a:latin typeface="+mj-lt"/>
              </a:rPr>
            </a:br>
            <a:r>
              <a:rPr lang="en-GB" sz="2400" i="0" u="none" strike="noStrike" baseline="0" dirty="0">
                <a:latin typeface="+mj-lt"/>
              </a:rPr>
              <a:t>She is developing a platform for </a:t>
            </a:r>
            <a:r>
              <a:rPr lang="en-GB" sz="2400" i="0" u="none" strike="noStrike" baseline="0" dirty="0">
                <a:solidFill>
                  <a:srgbClr val="0070C0"/>
                </a:solidFill>
                <a:latin typeface="+mj-lt"/>
              </a:rPr>
              <a:t>predicting gene editing outcomes </a:t>
            </a:r>
            <a:r>
              <a:rPr lang="en-GB" sz="2400" i="0" u="none" strike="noStrike" baseline="0" dirty="0">
                <a:latin typeface="+mj-lt"/>
              </a:rPr>
              <a:t>in diverse patient populations with </a:t>
            </a:r>
            <a:r>
              <a:rPr lang="en-GB" sz="2400" i="0" u="none" strike="noStrike" baseline="0" dirty="0">
                <a:solidFill>
                  <a:srgbClr val="0070C0"/>
                </a:solidFill>
                <a:latin typeface="+mj-lt"/>
              </a:rPr>
              <a:t>sickle cell anaemia</a:t>
            </a:r>
            <a:r>
              <a:rPr lang="en-GB" sz="2400" i="0" u="none" strike="noStrike" baseline="0" dirty="0">
                <a:latin typeface="+mj-lt"/>
              </a:rPr>
              <a:t>.</a:t>
            </a:r>
          </a:p>
          <a:p>
            <a:pPr marL="0" indent="0">
              <a:spcBef>
                <a:spcPts val="0"/>
              </a:spcBef>
              <a:spcAft>
                <a:spcPts val="600"/>
              </a:spcAft>
              <a:buNone/>
            </a:pPr>
            <a:endParaRPr lang="en-GB" sz="2400" dirty="0">
              <a:latin typeface="+mj-lt"/>
            </a:endParaRPr>
          </a:p>
          <a:p>
            <a:pPr marL="0" indent="0">
              <a:spcBef>
                <a:spcPts val="0"/>
              </a:spcBef>
              <a:spcAft>
                <a:spcPts val="600"/>
              </a:spcAft>
              <a:buNone/>
            </a:pPr>
            <a:r>
              <a:rPr lang="en-GB" sz="2400" dirty="0">
                <a:latin typeface="+mj-lt"/>
              </a:rPr>
              <a:t>Let’s learn more about her work…</a:t>
            </a:r>
            <a:endParaRPr lang="en-US" sz="2400" dirty="0">
              <a:latin typeface="+mj-lt"/>
            </a:endParaRPr>
          </a:p>
        </p:txBody>
      </p:sp>
      <p:pic>
        <p:nvPicPr>
          <p:cNvPr id="5" name="Content Placeholder 4" descr="A person smiling for the camera&#10;&#10;Description automatically generated with low confidence">
            <a:extLst>
              <a:ext uri="{FF2B5EF4-FFF2-40B4-BE49-F238E27FC236}">
                <a16:creationId xmlns:a16="http://schemas.microsoft.com/office/drawing/2014/main" id="{0CA10959-5CC2-4B95-AA91-F2A3D2E3ED16}"/>
              </a:ext>
            </a:extLst>
          </p:cNvPr>
          <p:cNvPicPr>
            <a:picLocks noChangeAspect="1"/>
          </p:cNvPicPr>
          <p:nvPr/>
        </p:nvPicPr>
        <p:blipFill rotWithShape="1">
          <a:blip r:embed="rId2">
            <a:extLst>
              <a:ext uri="{28A0092B-C50C-407E-A947-70E740481C1C}">
                <a14:useLocalDpi xmlns:a14="http://schemas.microsoft.com/office/drawing/2010/main" val="0"/>
              </a:ext>
            </a:extLst>
          </a:blip>
          <a:srcRect t="3631" r="1" b="2413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454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C23C-BE73-4478-984F-77987D87B8AA}"/>
              </a:ext>
            </a:extLst>
          </p:cNvPr>
          <p:cNvSpPr>
            <a:spLocks noGrp="1"/>
          </p:cNvSpPr>
          <p:nvPr>
            <p:ph type="title"/>
          </p:nvPr>
        </p:nvSpPr>
        <p:spPr>
          <a:xfrm>
            <a:off x="257174" y="365125"/>
            <a:ext cx="5518260" cy="1692794"/>
          </a:xfrm>
          <a:solidFill>
            <a:schemeClr val="accent3">
              <a:lumMod val="20000"/>
              <a:lumOff val="80000"/>
            </a:schemeClr>
          </a:solidFill>
        </p:spPr>
        <p:txBody>
          <a:bodyPr>
            <a:normAutofit fontScale="90000"/>
          </a:bodyPr>
          <a:lstStyle/>
          <a:p>
            <a:br>
              <a:rPr lang="en-GB" sz="3100" b="0" i="0" u="none" strike="noStrike" baseline="0" dirty="0">
                <a:solidFill>
                  <a:srgbClr val="000000"/>
                </a:solidFill>
              </a:rPr>
            </a:br>
            <a:br>
              <a:rPr lang="en-GB" sz="3100" b="0" i="0" u="none" strike="noStrike" baseline="0" dirty="0">
                <a:solidFill>
                  <a:srgbClr val="000000"/>
                </a:solidFill>
              </a:rPr>
            </a:br>
            <a:r>
              <a:rPr lang="en-GB" sz="3100" b="0" i="0" u="none" strike="noStrike" baseline="0" dirty="0">
                <a:solidFill>
                  <a:srgbClr val="000000"/>
                </a:solidFill>
              </a:rPr>
              <a:t>MEET </a:t>
            </a:r>
            <a:r>
              <a:rPr lang="en-GB" sz="3100" dirty="0">
                <a:solidFill>
                  <a:srgbClr val="000000"/>
                </a:solidFill>
              </a:rPr>
              <a:t>NATALIA’S COLLEAGUES AT </a:t>
            </a:r>
            <a:r>
              <a:rPr lang="en-GB" sz="3100" b="0" i="0" u="none" strike="noStrike" baseline="0" dirty="0">
                <a:solidFill>
                  <a:srgbClr val="000000"/>
                </a:solidFill>
              </a:rPr>
              <a:t>CHRISTIANACARE’S </a:t>
            </a:r>
            <a:br>
              <a:rPr lang="en-GB" sz="3100" b="0" i="0" u="none" strike="noStrike" baseline="0" dirty="0">
                <a:solidFill>
                  <a:srgbClr val="000000"/>
                </a:solidFill>
              </a:rPr>
            </a:br>
            <a:r>
              <a:rPr lang="en-GB" sz="3100" b="0" i="0" u="none" strike="noStrike" baseline="0" dirty="0">
                <a:solidFill>
                  <a:srgbClr val="000000"/>
                </a:solidFill>
              </a:rPr>
              <a:t>GENE EDITING INSTITUTE</a:t>
            </a:r>
            <a:r>
              <a:rPr lang="en-GB" sz="2700" dirty="0">
                <a:solidFill>
                  <a:srgbClr val="000000"/>
                </a:solidFill>
              </a:rPr>
              <a:t>:</a:t>
            </a:r>
            <a:br>
              <a:rPr lang="en-GB" sz="1800" dirty="0">
                <a:solidFill>
                  <a:srgbClr val="000000"/>
                </a:solidFill>
                <a:latin typeface="Brandon Grotesque Bold"/>
              </a:rPr>
            </a:br>
            <a:br>
              <a:rPr lang="en-GB" sz="1800" dirty="0">
                <a:solidFill>
                  <a:srgbClr val="000000"/>
                </a:solidFill>
                <a:latin typeface="Brandon Grotesque Bold"/>
              </a:rPr>
            </a:br>
            <a:endParaRPr lang="en-GB" dirty="0"/>
          </a:p>
        </p:txBody>
      </p:sp>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5D1D21E-F018-49A2-A4EA-54C4B0D8DAC7}"/>
              </a:ext>
            </a:extLst>
          </p:cNvPr>
          <p:cNvSpPr>
            <a:spLocks noGrp="1"/>
          </p:cNvSpPr>
          <p:nvPr>
            <p:ph idx="1"/>
          </p:nvPr>
        </p:nvSpPr>
        <p:spPr>
          <a:xfrm>
            <a:off x="257175" y="2505085"/>
            <a:ext cx="5518260" cy="4190990"/>
          </a:xfrm>
          <a:solidFill>
            <a:schemeClr val="accent3">
              <a:lumMod val="20000"/>
              <a:lumOff val="80000"/>
            </a:schemeClr>
          </a:solidFill>
        </p:spPr>
        <p:txBody>
          <a:bodyPr>
            <a:normAutofit/>
          </a:bodyPr>
          <a:lstStyle/>
          <a:p>
            <a:pPr marL="0" indent="0">
              <a:buNone/>
            </a:pPr>
            <a:r>
              <a:rPr lang="en-US" sz="2000" dirty="0">
                <a:latin typeface="+mj-lt"/>
              </a:rPr>
              <a:t>“</a:t>
            </a:r>
            <a:r>
              <a:rPr lang="en-GB" sz="2000" b="0" i="0" u="none" strike="noStrike" baseline="0" dirty="0">
                <a:solidFill>
                  <a:srgbClr val="000000"/>
                </a:solidFill>
                <a:latin typeface="+mj-lt"/>
              </a:rPr>
              <a:t>Now is the most </a:t>
            </a:r>
            <a:r>
              <a:rPr lang="en-GB" sz="2000" b="0" i="0" u="none" strike="noStrike" baseline="0" dirty="0">
                <a:solidFill>
                  <a:srgbClr val="0070C0"/>
                </a:solidFill>
                <a:latin typeface="+mj-lt"/>
              </a:rPr>
              <a:t>exciting</a:t>
            </a:r>
            <a:r>
              <a:rPr lang="en-GB" sz="2000" b="0" i="0" u="none" strike="noStrike" baseline="0" dirty="0">
                <a:solidFill>
                  <a:srgbClr val="000000"/>
                </a:solidFill>
                <a:latin typeface="+mj-lt"/>
              </a:rPr>
              <a:t> time to be a geneticist and for young people to choose to study gene editing. With the </a:t>
            </a:r>
            <a:r>
              <a:rPr lang="en-GB" sz="2000" b="0" i="0" u="none" strike="noStrike" baseline="0" dirty="0">
                <a:solidFill>
                  <a:srgbClr val="0070C0"/>
                </a:solidFill>
                <a:latin typeface="+mj-lt"/>
              </a:rPr>
              <a:t>molecular toolbox </a:t>
            </a:r>
            <a:r>
              <a:rPr lang="en-GB" sz="2000" b="0" i="0" u="none" strike="noStrike" baseline="0" dirty="0">
                <a:solidFill>
                  <a:srgbClr val="000000"/>
                </a:solidFill>
                <a:latin typeface="+mj-lt"/>
              </a:rPr>
              <a:t>created by our generation, and the </a:t>
            </a:r>
            <a:r>
              <a:rPr lang="en-GB" sz="2000" b="0" i="0" u="none" strike="noStrike" baseline="0" dirty="0">
                <a:solidFill>
                  <a:srgbClr val="0070C0"/>
                </a:solidFill>
                <a:latin typeface="+mj-lt"/>
              </a:rPr>
              <a:t>imagination</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computational skill set </a:t>
            </a:r>
            <a:r>
              <a:rPr lang="en-GB" sz="2000" b="0" i="0" u="none" strike="noStrike" baseline="0" dirty="0">
                <a:solidFill>
                  <a:srgbClr val="000000"/>
                </a:solidFill>
                <a:latin typeface="+mj-lt"/>
              </a:rPr>
              <a:t>of our younger generations, the possibilities are simply endless. Excellent </a:t>
            </a:r>
            <a:r>
              <a:rPr lang="en-GB" sz="2000" b="0" i="0" u="none" strike="noStrike" baseline="0" dirty="0">
                <a:solidFill>
                  <a:srgbClr val="0070C0"/>
                </a:solidFill>
                <a:latin typeface="+mj-lt"/>
              </a:rPr>
              <a:t>technological</a:t>
            </a:r>
            <a:r>
              <a:rPr lang="en-GB" sz="2000" b="0" i="0" u="none" strike="noStrike" baseline="0" dirty="0">
                <a:solidFill>
                  <a:srgbClr val="000000"/>
                </a:solidFill>
                <a:latin typeface="+mj-lt"/>
              </a:rPr>
              <a:t> developments, with a serious dose of </a:t>
            </a:r>
            <a:r>
              <a:rPr lang="en-GB" sz="2000" b="0" i="0" u="none" strike="noStrike" baseline="0" dirty="0">
                <a:solidFill>
                  <a:srgbClr val="0070C0"/>
                </a:solidFill>
                <a:latin typeface="+mj-lt"/>
              </a:rPr>
              <a:t>humanity</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ethics</a:t>
            </a:r>
            <a:r>
              <a:rPr lang="en-GB" sz="2000" b="0" i="0" u="none" strike="noStrike" baseline="0" dirty="0">
                <a:solidFill>
                  <a:srgbClr val="000000"/>
                </a:solidFill>
                <a:latin typeface="+mj-lt"/>
              </a:rPr>
              <a:t>, is what the next generation will have to deal with, but I am confident they will do so </a:t>
            </a:r>
            <a:r>
              <a:rPr lang="en-GB" sz="2000" b="0" i="0" u="none" strike="noStrike" baseline="0" dirty="0">
                <a:solidFill>
                  <a:srgbClr val="0070C0"/>
                </a:solidFill>
                <a:latin typeface="+mj-lt"/>
              </a:rPr>
              <a:t>intelligently</a:t>
            </a:r>
            <a:r>
              <a:rPr lang="en-GB" sz="2000" b="0" i="0" u="none" strike="noStrike" baseline="0" dirty="0">
                <a:solidFill>
                  <a:srgbClr val="000000"/>
                </a:solidFill>
                <a:latin typeface="+mj-lt"/>
              </a:rPr>
              <a:t>.”</a:t>
            </a:r>
          </a:p>
          <a:p>
            <a:pPr marL="0" indent="0">
              <a:buNone/>
            </a:pPr>
            <a:endParaRPr lang="en-GB" sz="2000" b="0" i="0" u="none" strike="noStrike" baseline="0" dirty="0">
              <a:solidFill>
                <a:srgbClr val="000000"/>
              </a:solidFill>
              <a:latin typeface="+mj-lt"/>
            </a:endParaRPr>
          </a:p>
          <a:p>
            <a:pPr marL="0" indent="0">
              <a:spcBef>
                <a:spcPts val="0"/>
              </a:spcBef>
              <a:buNone/>
            </a:pPr>
            <a:r>
              <a:rPr lang="en-GB" sz="2000" b="1" i="0" u="none" strike="noStrike" baseline="0" dirty="0">
                <a:solidFill>
                  <a:srgbClr val="000000"/>
                </a:solidFill>
                <a:latin typeface="+mj-lt"/>
              </a:rPr>
              <a:t>Dr Eric </a:t>
            </a:r>
            <a:r>
              <a:rPr lang="en-GB" sz="2000" b="1" i="0" u="none" strike="noStrike" baseline="0" dirty="0" err="1">
                <a:solidFill>
                  <a:srgbClr val="000000"/>
                </a:solidFill>
                <a:latin typeface="+mj-lt"/>
              </a:rPr>
              <a:t>Kmiec</a:t>
            </a:r>
            <a:endParaRPr lang="en-GB" sz="2000" b="1" dirty="0">
              <a:solidFill>
                <a:srgbClr val="000000"/>
              </a:solidFill>
              <a:latin typeface="+mj-lt"/>
            </a:endParaRPr>
          </a:p>
          <a:p>
            <a:pPr marL="0" indent="0">
              <a:spcBef>
                <a:spcPts val="0"/>
              </a:spcBef>
              <a:buNone/>
            </a:pPr>
            <a:r>
              <a:rPr lang="en-GB" sz="2000" dirty="0">
                <a:solidFill>
                  <a:srgbClr val="000000"/>
                </a:solidFill>
                <a:latin typeface="+mj-lt"/>
              </a:rPr>
              <a:t>F</a:t>
            </a:r>
            <a:r>
              <a:rPr lang="en-GB" sz="2000" b="0" i="0" u="none" strike="noStrike" baseline="0" dirty="0">
                <a:solidFill>
                  <a:srgbClr val="000000"/>
                </a:solidFill>
                <a:latin typeface="+mj-lt"/>
              </a:rPr>
              <a:t>ounder and Director of </a:t>
            </a:r>
            <a:r>
              <a:rPr lang="en-GB" sz="2000" b="0" i="0" u="none" strike="noStrike" baseline="0" dirty="0" err="1">
                <a:solidFill>
                  <a:srgbClr val="000000"/>
                </a:solidFill>
                <a:latin typeface="+mj-lt"/>
              </a:rPr>
              <a:t>ChristianaCare’s</a:t>
            </a:r>
            <a:r>
              <a:rPr lang="en-GB" sz="2000" b="0" i="0" u="none" strike="noStrike" baseline="0" dirty="0">
                <a:solidFill>
                  <a:srgbClr val="000000"/>
                </a:solidFill>
                <a:latin typeface="+mj-lt"/>
              </a:rPr>
              <a:t> Gene Editing Institute. </a:t>
            </a:r>
          </a:p>
        </p:txBody>
      </p:sp>
      <p:pic>
        <p:nvPicPr>
          <p:cNvPr id="5" name="Content Placeholder 4" descr="A person in a suit&#10;&#10;Description automatically generated with low confidence">
            <a:extLst>
              <a:ext uri="{FF2B5EF4-FFF2-40B4-BE49-F238E27FC236}">
                <a16:creationId xmlns:a16="http://schemas.microsoft.com/office/drawing/2014/main" id="{6D333AE1-14CC-4D47-85EF-E476B95316F5}"/>
              </a:ext>
            </a:extLst>
          </p:cNvPr>
          <p:cNvPicPr>
            <a:picLocks noChangeAspect="1"/>
          </p:cNvPicPr>
          <p:nvPr/>
        </p:nvPicPr>
        <p:blipFill rotWithShape="1">
          <a:blip r:embed="rId2">
            <a:extLst>
              <a:ext uri="{28A0092B-C50C-407E-A947-70E740481C1C}">
                <a14:useLocalDpi xmlns:a14="http://schemas.microsoft.com/office/drawing/2010/main" val="0"/>
              </a:ext>
            </a:extLst>
          </a:blip>
          <a:srcRect r="1" b="27490"/>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54276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C23C-BE73-4478-984F-77987D87B8AA}"/>
              </a:ext>
            </a:extLst>
          </p:cNvPr>
          <p:cNvSpPr>
            <a:spLocks noGrp="1"/>
          </p:cNvSpPr>
          <p:nvPr>
            <p:ph type="title"/>
          </p:nvPr>
        </p:nvSpPr>
        <p:spPr>
          <a:xfrm>
            <a:off x="257174" y="365125"/>
            <a:ext cx="5518260" cy="1692794"/>
          </a:xfrm>
          <a:solidFill>
            <a:schemeClr val="accent3">
              <a:lumMod val="20000"/>
              <a:lumOff val="80000"/>
            </a:schemeClr>
          </a:solidFill>
        </p:spPr>
        <p:txBody>
          <a:bodyPr>
            <a:normAutofit fontScale="90000"/>
          </a:bodyPr>
          <a:lstStyle/>
          <a:p>
            <a:br>
              <a:rPr lang="en-GB" sz="3100" b="0" i="0" u="none" strike="noStrike" baseline="0" dirty="0">
                <a:solidFill>
                  <a:srgbClr val="000000"/>
                </a:solidFill>
              </a:rPr>
            </a:br>
            <a:br>
              <a:rPr lang="en-GB" sz="3100" b="0" i="0" u="none" strike="noStrike" baseline="0" dirty="0">
                <a:solidFill>
                  <a:srgbClr val="000000"/>
                </a:solidFill>
              </a:rPr>
            </a:br>
            <a:r>
              <a:rPr lang="en-GB" sz="3100" b="0" i="0" u="none" strike="noStrike" baseline="0" dirty="0">
                <a:solidFill>
                  <a:srgbClr val="000000"/>
                </a:solidFill>
              </a:rPr>
              <a:t>MEET </a:t>
            </a:r>
            <a:r>
              <a:rPr lang="en-GB" sz="3100" dirty="0">
                <a:solidFill>
                  <a:srgbClr val="000000"/>
                </a:solidFill>
              </a:rPr>
              <a:t>NATALIA’S COLLEAGUES AT </a:t>
            </a:r>
            <a:r>
              <a:rPr lang="en-GB" sz="3100" b="0" i="0" u="none" strike="noStrike" baseline="0" dirty="0">
                <a:solidFill>
                  <a:srgbClr val="000000"/>
                </a:solidFill>
              </a:rPr>
              <a:t>CHRISTIANACARE’S </a:t>
            </a:r>
            <a:br>
              <a:rPr lang="en-GB" sz="3100" b="0" i="0" u="none" strike="noStrike" baseline="0" dirty="0">
                <a:solidFill>
                  <a:srgbClr val="000000"/>
                </a:solidFill>
              </a:rPr>
            </a:br>
            <a:r>
              <a:rPr lang="en-GB" sz="3100" b="0" i="0" u="none" strike="noStrike" baseline="0" dirty="0">
                <a:solidFill>
                  <a:srgbClr val="000000"/>
                </a:solidFill>
              </a:rPr>
              <a:t>GENE EDITING INSTITUTE</a:t>
            </a:r>
            <a:r>
              <a:rPr lang="en-GB" sz="2700" dirty="0">
                <a:solidFill>
                  <a:srgbClr val="000000"/>
                </a:solidFill>
              </a:rPr>
              <a:t>:</a:t>
            </a:r>
            <a:br>
              <a:rPr lang="en-GB" sz="1800" dirty="0">
                <a:solidFill>
                  <a:srgbClr val="000000"/>
                </a:solidFill>
                <a:latin typeface="Brandon Grotesque Bold"/>
              </a:rPr>
            </a:br>
            <a:br>
              <a:rPr lang="en-GB" sz="1800" dirty="0">
                <a:solidFill>
                  <a:srgbClr val="000000"/>
                </a:solidFill>
                <a:latin typeface="Brandon Grotesque Bold"/>
              </a:rPr>
            </a:br>
            <a:endParaRPr lang="en-GB" dirty="0"/>
          </a:p>
        </p:txBody>
      </p:sp>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5D1D21E-F018-49A2-A4EA-54C4B0D8DAC7}"/>
              </a:ext>
            </a:extLst>
          </p:cNvPr>
          <p:cNvSpPr>
            <a:spLocks noGrp="1"/>
          </p:cNvSpPr>
          <p:nvPr>
            <p:ph idx="1"/>
          </p:nvPr>
        </p:nvSpPr>
        <p:spPr>
          <a:xfrm>
            <a:off x="257175" y="2505085"/>
            <a:ext cx="5518260" cy="4190990"/>
          </a:xfrm>
          <a:solidFill>
            <a:schemeClr val="accent3">
              <a:lumMod val="20000"/>
              <a:lumOff val="80000"/>
            </a:schemeClr>
          </a:solidFill>
        </p:spPr>
        <p:txBody>
          <a:bodyPr>
            <a:normAutofit/>
          </a:bodyPr>
          <a:lstStyle/>
          <a:p>
            <a:pPr marL="0" indent="0">
              <a:buNone/>
            </a:pPr>
            <a:r>
              <a:rPr lang="en-GB" sz="2000" b="0" i="0" u="none" strike="noStrike" baseline="0" dirty="0">
                <a:solidFill>
                  <a:srgbClr val="000000"/>
                </a:solidFill>
                <a:latin typeface="+mj-lt"/>
              </a:rPr>
              <a:t>“My role is to</a:t>
            </a:r>
            <a:r>
              <a:rPr lang="en-GB" sz="2000" b="0" i="0" u="none" strike="noStrike" baseline="0" dirty="0">
                <a:solidFill>
                  <a:srgbClr val="0070C0"/>
                </a:solidFill>
                <a:latin typeface="+mj-lt"/>
              </a:rPr>
              <a:t> listen </a:t>
            </a:r>
            <a:r>
              <a:rPr lang="en-GB" sz="2000" b="0" i="0" u="none" strike="noStrike" baseline="0" dirty="0">
                <a:solidFill>
                  <a:srgbClr val="000000"/>
                </a:solidFill>
                <a:latin typeface="+mj-lt"/>
              </a:rPr>
              <a:t>in to all the research being done in the lab and then think about ways that this high-level science could be </a:t>
            </a:r>
            <a:r>
              <a:rPr lang="en-GB" sz="2000" b="0" i="0" u="none" strike="noStrike" baseline="0" dirty="0">
                <a:solidFill>
                  <a:srgbClr val="0070C0"/>
                </a:solidFill>
                <a:latin typeface="+mj-lt"/>
              </a:rPr>
              <a:t>converted </a:t>
            </a:r>
            <a:r>
              <a:rPr lang="en-GB" sz="2000" b="0" i="0" u="none" strike="noStrike" baseline="0" dirty="0">
                <a:solidFill>
                  <a:srgbClr val="000000"/>
                </a:solidFill>
                <a:latin typeface="+mj-lt"/>
              </a:rPr>
              <a:t>into curriculum for students at any level. This includes materials as well as potential laboratory exercises. </a:t>
            </a:r>
          </a:p>
          <a:p>
            <a:pPr marL="0" indent="0">
              <a:buNone/>
            </a:pPr>
            <a:r>
              <a:rPr lang="en-GB" sz="2000" b="0" i="0" u="none" strike="noStrike" baseline="0" dirty="0">
                <a:solidFill>
                  <a:srgbClr val="000000"/>
                </a:solidFill>
                <a:latin typeface="+mj-lt"/>
              </a:rPr>
              <a:t>The most </a:t>
            </a:r>
            <a:r>
              <a:rPr lang="en-GB" sz="2000" b="0" i="0" u="none" strike="noStrike" baseline="0" dirty="0">
                <a:solidFill>
                  <a:srgbClr val="0070C0"/>
                </a:solidFill>
                <a:latin typeface="+mj-lt"/>
              </a:rPr>
              <a:t>challenging</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rewarding</a:t>
            </a:r>
            <a:r>
              <a:rPr lang="en-GB" sz="2000" b="0" i="0" u="none" strike="noStrike" baseline="0" dirty="0">
                <a:solidFill>
                  <a:srgbClr val="000000"/>
                </a:solidFill>
                <a:latin typeface="+mj-lt"/>
              </a:rPr>
              <a:t> part of this is definitely taking the </a:t>
            </a:r>
            <a:r>
              <a:rPr lang="en-GB" sz="2000" b="0" i="0" u="none" strike="noStrike" baseline="0" dirty="0">
                <a:solidFill>
                  <a:srgbClr val="0070C0"/>
                </a:solidFill>
                <a:latin typeface="+mj-lt"/>
              </a:rPr>
              <a:t>complicated</a:t>
            </a:r>
            <a:r>
              <a:rPr lang="en-GB" sz="2000" b="0" i="0" u="none" strike="noStrike" baseline="0" dirty="0">
                <a:solidFill>
                  <a:srgbClr val="000000"/>
                </a:solidFill>
                <a:latin typeface="+mj-lt"/>
              </a:rPr>
              <a:t> science and making it </a:t>
            </a:r>
            <a:r>
              <a:rPr lang="en-GB" sz="2000" b="0" i="0" u="none" strike="noStrike" baseline="0" dirty="0">
                <a:solidFill>
                  <a:srgbClr val="0070C0"/>
                </a:solidFill>
                <a:latin typeface="+mj-lt"/>
              </a:rPr>
              <a:t>understandable</a:t>
            </a:r>
            <a:r>
              <a:rPr lang="en-GB" sz="2000" b="0" i="0" u="none" strike="noStrike" baseline="0" dirty="0">
                <a:solidFill>
                  <a:srgbClr val="000000"/>
                </a:solidFill>
                <a:latin typeface="+mj-lt"/>
              </a:rPr>
              <a:t> and </a:t>
            </a:r>
            <a:r>
              <a:rPr lang="en-GB" sz="2000" b="0" i="0" u="none" strike="noStrike" baseline="0" dirty="0">
                <a:solidFill>
                  <a:srgbClr val="0070C0"/>
                </a:solidFill>
                <a:latin typeface="+mj-lt"/>
              </a:rPr>
              <a:t>accessible</a:t>
            </a:r>
            <a:r>
              <a:rPr lang="en-GB" sz="2000" b="0" i="0" u="none" strike="noStrike" baseline="0" dirty="0">
                <a:solidFill>
                  <a:srgbClr val="000000"/>
                </a:solidFill>
                <a:latin typeface="+mj-lt"/>
              </a:rPr>
              <a:t> to students and the general public.”</a:t>
            </a:r>
          </a:p>
          <a:p>
            <a:pPr marL="0" indent="0">
              <a:buNone/>
            </a:pPr>
            <a:r>
              <a:rPr lang="en-GB" sz="2000" b="0" i="0" u="none" strike="noStrike" baseline="0" dirty="0">
                <a:solidFill>
                  <a:srgbClr val="000000"/>
                </a:solidFill>
                <a:latin typeface="+mj-lt"/>
              </a:rPr>
              <a:t> </a:t>
            </a:r>
          </a:p>
          <a:p>
            <a:pPr marL="0" indent="0">
              <a:spcBef>
                <a:spcPts val="0"/>
              </a:spcBef>
              <a:buNone/>
            </a:pPr>
            <a:r>
              <a:rPr lang="en-GB" sz="2000" b="1" i="0" u="none" strike="noStrike" baseline="0" dirty="0">
                <a:solidFill>
                  <a:srgbClr val="000000"/>
                </a:solidFill>
                <a:latin typeface="+mj-lt"/>
              </a:rPr>
              <a:t>Kristen Pisarcik</a:t>
            </a:r>
          </a:p>
          <a:p>
            <a:pPr marL="0" indent="0">
              <a:spcBef>
                <a:spcPts val="0"/>
              </a:spcBef>
              <a:buNone/>
            </a:pPr>
            <a:r>
              <a:rPr lang="en-GB" sz="2000" dirty="0">
                <a:solidFill>
                  <a:srgbClr val="000000"/>
                </a:solidFill>
                <a:latin typeface="+mj-lt"/>
              </a:rPr>
              <a:t>R</a:t>
            </a:r>
            <a:r>
              <a:rPr lang="en-GB" sz="2000" b="0" i="0" u="none" strike="noStrike" baseline="0" dirty="0">
                <a:solidFill>
                  <a:srgbClr val="000000"/>
                </a:solidFill>
                <a:latin typeface="+mj-lt"/>
              </a:rPr>
              <a:t>esearch Assistant and Science </a:t>
            </a:r>
            <a:r>
              <a:rPr lang="en-GB" sz="2000" dirty="0">
                <a:solidFill>
                  <a:srgbClr val="000000"/>
                </a:solidFill>
                <a:latin typeface="+mj-lt"/>
              </a:rPr>
              <a:t>E</a:t>
            </a:r>
            <a:r>
              <a:rPr lang="en-GB" sz="2000" b="0" i="0" u="none" strike="noStrike" baseline="0" dirty="0">
                <a:solidFill>
                  <a:srgbClr val="000000"/>
                </a:solidFill>
                <a:latin typeface="+mj-lt"/>
              </a:rPr>
              <a:t>ducator at </a:t>
            </a:r>
            <a:r>
              <a:rPr lang="en-GB" sz="2000" b="0" i="0" u="none" strike="noStrike" baseline="0" dirty="0" err="1">
                <a:solidFill>
                  <a:srgbClr val="000000"/>
                </a:solidFill>
                <a:latin typeface="+mj-lt"/>
              </a:rPr>
              <a:t>ChristianaCare’s</a:t>
            </a:r>
            <a:r>
              <a:rPr lang="en-GB" sz="2000" b="0" i="0" u="none" strike="noStrike" baseline="0" dirty="0">
                <a:solidFill>
                  <a:srgbClr val="000000"/>
                </a:solidFill>
                <a:latin typeface="+mj-lt"/>
              </a:rPr>
              <a:t> Gene Editing Institute. </a:t>
            </a:r>
          </a:p>
        </p:txBody>
      </p:sp>
      <p:pic>
        <p:nvPicPr>
          <p:cNvPr id="5" name="Content Placeholder 4">
            <a:extLst>
              <a:ext uri="{FF2B5EF4-FFF2-40B4-BE49-F238E27FC236}">
                <a16:creationId xmlns:a16="http://schemas.microsoft.com/office/drawing/2014/main" id="{6D333AE1-14CC-4D47-85EF-E476B95316F5}"/>
              </a:ext>
            </a:extLst>
          </p:cNvPr>
          <p:cNvPicPr>
            <a:picLocks noChangeAspect="1"/>
          </p:cNvPicPr>
          <p:nvPr/>
        </p:nvPicPr>
        <p:blipFill>
          <a:blip r:embed="rId2">
            <a:extLst>
              <a:ext uri="{28A0092B-C50C-407E-A947-70E740481C1C}">
                <a14:useLocalDpi xmlns:a14="http://schemas.microsoft.com/office/drawing/2010/main" val="0"/>
              </a:ext>
            </a:extLst>
          </a:blip>
          <a:srcRect t="13826" b="1382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3747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1" y="10"/>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804672" y="4551037"/>
            <a:ext cx="3491103" cy="1509931"/>
          </a:xfrm>
        </p:spPr>
        <p:txBody>
          <a:bodyPr>
            <a:normAutofit/>
          </a:bodyPr>
          <a:lstStyle/>
          <a:p>
            <a:r>
              <a:rPr lang="en-GB" sz="3600" b="1" dirty="0">
                <a:solidFill>
                  <a:schemeClr val="tx2"/>
                </a:solidFill>
              </a:rPr>
              <a:t>TALKING POINTS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4200527" y="4200452"/>
            <a:ext cx="7391399" cy="2457523"/>
          </a:xfrm>
          <a:solidFill>
            <a:schemeClr val="accent3">
              <a:lumMod val="20000"/>
              <a:lumOff val="80000"/>
            </a:schemeClr>
          </a:solidFill>
        </p:spPr>
        <p:txBody>
          <a:bodyPr anchor="ctr">
            <a:normAutofit/>
          </a:bodyPr>
          <a:lstStyle/>
          <a:p>
            <a:r>
              <a:rPr lang="en-US" sz="2000" dirty="0">
                <a:solidFill>
                  <a:schemeClr val="tx2"/>
                </a:solidFill>
                <a:latin typeface="+mj-lt"/>
              </a:rPr>
              <a:t>What makes Eric so optimistic about what could be achieved by the next generation of gene editors?</a:t>
            </a:r>
          </a:p>
          <a:p>
            <a:r>
              <a:rPr lang="en-US" sz="2000" dirty="0">
                <a:solidFill>
                  <a:schemeClr val="tx2"/>
                </a:solidFill>
                <a:latin typeface="+mj-lt"/>
              </a:rPr>
              <a:t>What are the challenges and rewards of Kristen’s job?</a:t>
            </a:r>
          </a:p>
          <a:p>
            <a:r>
              <a:rPr lang="en-US" sz="2000" dirty="0">
                <a:solidFill>
                  <a:schemeClr val="tx2"/>
                </a:solidFill>
                <a:latin typeface="+mj-lt"/>
              </a:rPr>
              <a:t>A range of people at different stages of their careers work at the Gene Editing Institute. How do you think this adds to the positive working community? How would you feel about working somewhere like the Gene Editing Institute?</a:t>
            </a:r>
          </a:p>
        </p:txBody>
      </p:sp>
    </p:spTree>
    <p:extLst>
      <p:ext uri="{BB962C8B-B14F-4D97-AF65-F5344CB8AC3E}">
        <p14:creationId xmlns:p14="http://schemas.microsoft.com/office/powerpoint/2010/main" val="5915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36434" y="-115891"/>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273573" y="4389297"/>
            <a:ext cx="2507727" cy="1509931"/>
          </a:xfrm>
        </p:spPr>
        <p:txBody>
          <a:bodyPr>
            <a:normAutofit/>
          </a:bodyPr>
          <a:lstStyle/>
          <a:p>
            <a:r>
              <a:rPr lang="en-GB" sz="3600" b="1" dirty="0">
                <a:solidFill>
                  <a:schemeClr val="tx2"/>
                </a:solidFill>
              </a:rPr>
              <a:t>MORE </a:t>
            </a:r>
            <a:br>
              <a:rPr lang="en-GB" sz="3600" b="1" dirty="0">
                <a:solidFill>
                  <a:schemeClr val="tx2"/>
                </a:solidFill>
              </a:rPr>
            </a:br>
            <a:r>
              <a:rPr lang="en-GB" sz="3600" b="1" dirty="0">
                <a:solidFill>
                  <a:schemeClr val="tx2"/>
                </a:solidFill>
              </a:rPr>
              <a:t>RESOURCES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2705100" y="4063089"/>
            <a:ext cx="9213327" cy="2589329"/>
          </a:xfrm>
          <a:solidFill>
            <a:schemeClr val="accent3">
              <a:lumMod val="20000"/>
              <a:lumOff val="80000"/>
            </a:schemeClr>
          </a:solidFill>
        </p:spPr>
        <p:txBody>
          <a:bodyPr anchor="ctr">
            <a:noAutofit/>
          </a:bodyPr>
          <a:lstStyle/>
          <a:p>
            <a:pPr marL="0" indent="0">
              <a:spcBef>
                <a:spcPts val="0"/>
              </a:spcBef>
              <a:buNone/>
            </a:pPr>
            <a:r>
              <a:rPr lang="en-GB" sz="1600" dirty="0">
                <a:latin typeface="+mj-lt"/>
                <a:hlinkClick r:id="rId3"/>
              </a:rPr>
              <a:t>THE GENE REVOLUTION: CHANGING HUMAN NATURE </a:t>
            </a:r>
            <a:endParaRPr lang="en-GB" sz="1600" dirty="0">
              <a:latin typeface="+mj-lt"/>
            </a:endParaRPr>
          </a:p>
          <a:p>
            <a:pPr marL="0" indent="0">
              <a:spcBef>
                <a:spcPts val="0"/>
              </a:spcBef>
              <a:buNone/>
            </a:pPr>
            <a:r>
              <a:rPr lang="en-GB" sz="1600" dirty="0">
                <a:latin typeface="+mj-lt"/>
              </a:rPr>
              <a:t>The BBC has a fascinating documentary about CRISPR and what it might mean for human evolution. It is almost 90 minutes long, but it is well worth watching to get a broad understanding of CRISPR and what it might enable in </a:t>
            </a:r>
            <a:r>
              <a:rPr lang="en-GB" sz="1600">
                <a:latin typeface="+mj-lt"/>
              </a:rPr>
              <a:t>the future.</a:t>
            </a:r>
            <a:endParaRPr lang="en-GB" sz="1600" dirty="0">
              <a:latin typeface="+mj-lt"/>
            </a:endParaRPr>
          </a:p>
          <a:p>
            <a:pPr marL="0" indent="0">
              <a:spcBef>
                <a:spcPts val="0"/>
              </a:spcBef>
              <a:buNone/>
            </a:pPr>
            <a:endParaRPr lang="en-GB" sz="1600" dirty="0">
              <a:latin typeface="+mj-lt"/>
            </a:endParaRPr>
          </a:p>
          <a:p>
            <a:pPr marL="0" indent="0">
              <a:spcBef>
                <a:spcPts val="0"/>
              </a:spcBef>
              <a:buNone/>
            </a:pPr>
            <a:r>
              <a:rPr lang="en-GB" sz="1600" dirty="0">
                <a:latin typeface="+mj-lt"/>
              </a:rPr>
              <a:t>GENETIC ENGINEERING WILL CHANGE EVERYTHING FOREVER </a:t>
            </a:r>
          </a:p>
          <a:p>
            <a:pPr marL="0" indent="0">
              <a:spcBef>
                <a:spcPts val="0"/>
              </a:spcBef>
              <a:buNone/>
            </a:pPr>
            <a:r>
              <a:rPr lang="en-GB" sz="1600" dirty="0">
                <a:latin typeface="+mj-lt"/>
              </a:rPr>
              <a:t>There is a much shorter video on </a:t>
            </a:r>
            <a:r>
              <a:rPr lang="en-GB" sz="1600" dirty="0">
                <a:latin typeface="+mj-lt"/>
                <a:hlinkClick r:id="rId4"/>
              </a:rPr>
              <a:t>YouTube</a:t>
            </a:r>
            <a:r>
              <a:rPr lang="en-GB" sz="1600" dirty="0">
                <a:latin typeface="+mj-lt"/>
              </a:rPr>
              <a:t> that describes some of the potential ramifications of CRISPR. </a:t>
            </a:r>
          </a:p>
          <a:p>
            <a:pPr marL="0" indent="0">
              <a:spcBef>
                <a:spcPts val="0"/>
              </a:spcBef>
              <a:buNone/>
            </a:pPr>
            <a:endParaRPr lang="en-GB" sz="1600" dirty="0">
              <a:latin typeface="+mj-lt"/>
            </a:endParaRPr>
          </a:p>
          <a:p>
            <a:pPr marL="0" indent="0">
              <a:spcBef>
                <a:spcPts val="0"/>
              </a:spcBef>
              <a:buNone/>
            </a:pPr>
            <a:r>
              <a:rPr lang="en-GB" sz="1600" dirty="0">
                <a:latin typeface="+mj-lt"/>
              </a:rPr>
              <a:t>ARE YOU BASED IN THE US? </a:t>
            </a:r>
          </a:p>
          <a:p>
            <a:pPr marL="0" indent="0">
              <a:spcBef>
                <a:spcPts val="0"/>
              </a:spcBef>
              <a:buNone/>
            </a:pPr>
            <a:r>
              <a:rPr lang="en-GB" sz="1600" dirty="0">
                <a:latin typeface="+mj-lt"/>
              </a:rPr>
              <a:t>This </a:t>
            </a:r>
            <a:r>
              <a:rPr lang="en-GB" sz="1600" dirty="0">
                <a:latin typeface="+mj-lt"/>
                <a:hlinkClick r:id="rId5"/>
              </a:rPr>
              <a:t>National Human Genome Research Institute </a:t>
            </a:r>
            <a:r>
              <a:rPr lang="en-GB" sz="1600" dirty="0">
                <a:latin typeface="+mj-lt"/>
              </a:rPr>
              <a:t>website serves as a great starting point for you to learn more. </a:t>
            </a:r>
          </a:p>
        </p:txBody>
      </p:sp>
    </p:spTree>
    <p:extLst>
      <p:ext uri="{BB962C8B-B14F-4D97-AF65-F5344CB8AC3E}">
        <p14:creationId xmlns:p14="http://schemas.microsoft.com/office/powerpoint/2010/main" val="114036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fade">
                                      <p:cBhvr>
                                        <p:cTn id="17" dur="5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fade">
                                      <p:cBhvr>
                                        <p:cTn id="22" dur="500"/>
                                        <p:tgtEl>
                                          <p:spTgt spid="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Effect transition="in" filter="fade">
                                      <p:cBhvr>
                                        <p:cTn id="27" dur="500"/>
                                        <p:tgtEl>
                                          <p:spTgt spid="2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fade">
                                      <p:cBhvr>
                                        <p:cTn id="32"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99">
            <a:extLst>
              <a:ext uri="{FF2B5EF4-FFF2-40B4-BE49-F238E27FC236}">
                <a16:creationId xmlns:a16="http://schemas.microsoft.com/office/drawing/2014/main" id="{5E55140E-DF27-4D64-9C45-CE41DFB07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1B73DC-BDF8-40FE-8474-D9EA3D68152F}"/>
              </a:ext>
            </a:extLst>
          </p:cNvPr>
          <p:cNvSpPr txBox="1"/>
          <p:nvPr/>
        </p:nvSpPr>
        <p:spPr>
          <a:xfrm>
            <a:off x="946349" y="890787"/>
            <a:ext cx="3969271" cy="5071109"/>
          </a:xfrm>
          <a:prstGeom prst="rect">
            <a:avLst/>
          </a:prstGeom>
          <a:solidFill>
            <a:schemeClr val="accent3">
              <a:lumMod val="20000"/>
              <a:lumOff val="80000"/>
            </a:schemeClr>
          </a:solidFill>
        </p:spPr>
        <p:txBody>
          <a:bodyPr vert="horz" lIns="91440" tIns="45720" rIns="91440" bIns="45720" rtlCol="0" anchor="b">
            <a:normAutofit/>
          </a:bodyPr>
          <a:lstStyle/>
          <a:p>
            <a:pPr>
              <a:lnSpc>
                <a:spcPct val="90000"/>
              </a:lnSpc>
              <a:spcBef>
                <a:spcPct val="0"/>
              </a:spcBef>
              <a:spcAft>
                <a:spcPts val="600"/>
              </a:spcAft>
            </a:pPr>
            <a:r>
              <a:rPr lang="en-US" sz="3600" b="0" i="0" u="none" strike="noStrike" kern="1200" baseline="0" dirty="0">
                <a:solidFill>
                  <a:schemeClr val="tx1"/>
                </a:solidFill>
                <a:latin typeface="+mj-lt"/>
                <a:ea typeface="+mj-ea"/>
                <a:cs typeface="+mj-cs"/>
              </a:rPr>
              <a:t>Dig deeper into </a:t>
            </a:r>
            <a:r>
              <a:rPr lang="en-US" sz="3600" b="0" i="0" u="none" strike="noStrike" kern="1200" baseline="0" dirty="0">
                <a:solidFill>
                  <a:schemeClr val="tx1"/>
                </a:solidFill>
                <a:latin typeface="+mj-lt"/>
                <a:ea typeface="+mj-ea"/>
                <a:cs typeface="+mj-cs"/>
                <a:hlinkClick r:id="rId2"/>
              </a:rPr>
              <a:t>Natalia’s research</a:t>
            </a:r>
            <a:r>
              <a:rPr lang="en-US" sz="3600" b="0" i="0" u="none" strike="noStrike" kern="1200" baseline="0" dirty="0">
                <a:solidFill>
                  <a:schemeClr val="tx1"/>
                </a:solidFill>
                <a:latin typeface="+mj-lt"/>
                <a:ea typeface="+mj-ea"/>
                <a:cs typeface="+mj-cs"/>
              </a:rPr>
              <a:t>.</a:t>
            </a:r>
          </a:p>
          <a:p>
            <a:pPr>
              <a:lnSpc>
                <a:spcPct val="90000"/>
              </a:lnSpc>
              <a:spcBef>
                <a:spcPct val="0"/>
              </a:spcBef>
              <a:spcAft>
                <a:spcPts val="600"/>
              </a:spcAft>
            </a:pPr>
            <a:endParaRPr lang="en-US" sz="3600" dirty="0">
              <a:latin typeface="+mj-lt"/>
              <a:ea typeface="+mj-ea"/>
              <a:cs typeface="+mj-cs"/>
            </a:endParaRPr>
          </a:p>
          <a:p>
            <a:pPr>
              <a:lnSpc>
                <a:spcPct val="90000"/>
              </a:lnSpc>
              <a:spcBef>
                <a:spcPct val="0"/>
              </a:spcBef>
              <a:spcAft>
                <a:spcPts val="600"/>
              </a:spcAft>
            </a:pPr>
            <a:endParaRPr lang="en-US" sz="3600" b="0" i="0" u="none" strike="noStrike" kern="1200" baseline="0" dirty="0">
              <a:solidFill>
                <a:schemeClr val="tx1"/>
              </a:solidFill>
              <a:latin typeface="+mj-lt"/>
              <a:ea typeface="+mj-ea"/>
              <a:cs typeface="+mj-cs"/>
            </a:endParaRPr>
          </a:p>
          <a:p>
            <a:pPr>
              <a:lnSpc>
                <a:spcPct val="90000"/>
              </a:lnSpc>
              <a:spcBef>
                <a:spcPct val="0"/>
              </a:spcBef>
              <a:spcAft>
                <a:spcPts val="600"/>
              </a:spcAft>
            </a:pPr>
            <a:endParaRPr lang="en-US" sz="3600" b="0" i="0" u="none" strike="noStrike" kern="1200" baseline="0" dirty="0">
              <a:solidFill>
                <a:schemeClr val="tx1"/>
              </a:solidFill>
              <a:latin typeface="+mj-lt"/>
              <a:ea typeface="+mj-ea"/>
              <a:cs typeface="+mj-cs"/>
            </a:endParaRPr>
          </a:p>
          <a:p>
            <a:pPr>
              <a:lnSpc>
                <a:spcPct val="90000"/>
              </a:lnSpc>
              <a:spcBef>
                <a:spcPct val="0"/>
              </a:spcBef>
              <a:spcAft>
                <a:spcPts val="600"/>
              </a:spcAft>
            </a:pPr>
            <a:endParaRPr lang="en-US" sz="3600" dirty="0">
              <a:latin typeface="+mj-lt"/>
              <a:ea typeface="+mj-ea"/>
              <a:cs typeface="+mj-cs"/>
            </a:endParaRPr>
          </a:p>
          <a:p>
            <a:pPr>
              <a:lnSpc>
                <a:spcPct val="90000"/>
              </a:lnSpc>
              <a:spcBef>
                <a:spcPct val="0"/>
              </a:spcBef>
              <a:spcAft>
                <a:spcPts val="600"/>
              </a:spcAft>
            </a:pPr>
            <a:endParaRPr lang="en-US" sz="3600" dirty="0">
              <a:latin typeface="+mj-lt"/>
              <a:ea typeface="+mj-ea"/>
              <a:cs typeface="+mj-cs"/>
            </a:endParaRPr>
          </a:p>
          <a:p>
            <a:pPr>
              <a:lnSpc>
                <a:spcPct val="90000"/>
              </a:lnSpc>
              <a:spcBef>
                <a:spcPct val="0"/>
              </a:spcBef>
              <a:spcAft>
                <a:spcPts val="600"/>
              </a:spcAft>
            </a:pPr>
            <a:r>
              <a:rPr lang="en-US" sz="3600" kern="1200" dirty="0">
                <a:solidFill>
                  <a:schemeClr val="tx1"/>
                </a:solidFill>
                <a:latin typeface="+mj-lt"/>
                <a:ea typeface="+mj-ea"/>
                <a:cs typeface="+mj-cs"/>
              </a:rPr>
              <a:t>Download her </a:t>
            </a:r>
            <a:r>
              <a:rPr lang="en-US" sz="3600" kern="1200" dirty="0">
                <a:solidFill>
                  <a:schemeClr val="tx1"/>
                </a:solidFill>
                <a:latin typeface="+mj-lt"/>
                <a:ea typeface="+mj-ea"/>
                <a:cs typeface="+mj-cs"/>
                <a:hlinkClick r:id="rId3"/>
              </a:rPr>
              <a:t>activity sheet</a:t>
            </a:r>
            <a:r>
              <a:rPr lang="en-US" sz="3600" kern="1200" dirty="0">
                <a:solidFill>
                  <a:schemeClr val="tx1"/>
                </a:solidFill>
                <a:latin typeface="+mj-lt"/>
                <a:ea typeface="+mj-ea"/>
                <a:cs typeface="+mj-cs"/>
              </a:rPr>
              <a:t>.</a:t>
            </a:r>
          </a:p>
        </p:txBody>
      </p:sp>
      <p:sp>
        <p:nvSpPr>
          <p:cNvPr id="114" name="Rectangle 101">
            <a:extLst>
              <a:ext uri="{FF2B5EF4-FFF2-40B4-BE49-F238E27FC236}">
                <a16:creationId xmlns:a16="http://schemas.microsoft.com/office/drawing/2014/main" id="{046087BB-EEE3-4FF1-82C7-68104AA34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BD662087-6343-4AC9-AF14-F4A415487DA5}"/>
              </a:ext>
            </a:extLst>
          </p:cNvPr>
          <p:cNvPicPr>
            <a:picLocks noChangeAspect="1"/>
          </p:cNvPicPr>
          <p:nvPr/>
        </p:nvPicPr>
        <p:blipFill rotWithShape="1">
          <a:blip r:embed="rId4">
            <a:extLst>
              <a:ext uri="{28A0092B-C50C-407E-A947-70E740481C1C}">
                <a14:useLocalDpi xmlns:a14="http://schemas.microsoft.com/office/drawing/2010/main" val="0"/>
              </a:ext>
            </a:extLst>
          </a:blip>
          <a:srcRect r="1873" b="3"/>
          <a:stretch/>
        </p:blipFill>
        <p:spPr>
          <a:xfrm>
            <a:off x="5139594" y="890787"/>
            <a:ext cx="3521214" cy="5071864"/>
          </a:xfrm>
          <a:prstGeom prst="rect">
            <a:avLst/>
          </a:prstGeom>
          <a:effectLst>
            <a:outerShdw blurRad="406400" dist="317500" dir="5400000" sx="89000" sy="89000" rotWithShape="0">
              <a:prstClr val="black">
                <a:alpha val="15000"/>
              </a:prstClr>
            </a:outerShdw>
          </a:effectLst>
        </p:spPr>
      </p:pic>
      <p:pic>
        <p:nvPicPr>
          <p:cNvPr id="10" name="Picture 9" descr="A picture containing background pattern&#10;&#10;Description automatically generated">
            <a:extLst>
              <a:ext uri="{FF2B5EF4-FFF2-40B4-BE49-F238E27FC236}">
                <a16:creationId xmlns:a16="http://schemas.microsoft.com/office/drawing/2014/main" id="{C9D86EDB-51C1-44C7-835B-9D8388414268}"/>
              </a:ext>
            </a:extLst>
          </p:cNvPr>
          <p:cNvPicPr>
            <a:picLocks noChangeAspect="1"/>
          </p:cNvPicPr>
          <p:nvPr/>
        </p:nvPicPr>
        <p:blipFill rotWithShape="1">
          <a:blip r:embed="rId5">
            <a:extLst>
              <a:ext uri="{28A0092B-C50C-407E-A947-70E740481C1C}">
                <a14:useLocalDpi xmlns:a14="http://schemas.microsoft.com/office/drawing/2010/main" val="0"/>
              </a:ext>
            </a:extLst>
          </a:blip>
          <a:srcRect l="321" r="237" b="3"/>
          <a:stretch/>
        </p:blipFill>
        <p:spPr>
          <a:xfrm>
            <a:off x="8661115" y="890787"/>
            <a:ext cx="3530580" cy="5071864"/>
          </a:xfrm>
          <a:prstGeom prst="rect">
            <a:avLst/>
          </a:prstGeom>
          <a:effectLst>
            <a:outerShdw blurRad="406400" dist="317500" dir="5400000" sx="89000" sy="89000" rotWithShape="0">
              <a:prstClr val="black">
                <a:alpha val="15000"/>
              </a:prstClr>
            </a:outerShdw>
          </a:effectLst>
        </p:spPr>
      </p:pic>
      <p:cxnSp>
        <p:nvCxnSpPr>
          <p:cNvPr id="115" name="Straight Connector 103">
            <a:extLst>
              <a:ext uri="{FF2B5EF4-FFF2-40B4-BE49-F238E27FC236}">
                <a16:creationId xmlns:a16="http://schemas.microsoft.com/office/drawing/2014/main" id="{98CD01B3-D007-489E-9B53-09AA2782C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135" y="890787"/>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25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ipart&#10;&#10;Description automatically generated">
            <a:extLst>
              <a:ext uri="{FF2B5EF4-FFF2-40B4-BE49-F238E27FC236}">
                <a16:creationId xmlns:a16="http://schemas.microsoft.com/office/drawing/2014/main" id="{44067C0E-0669-437C-A466-2811B6DB5E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994" y="359315"/>
            <a:ext cx="6612352" cy="1269460"/>
          </a:xfrm>
        </p:spPr>
      </p:pic>
      <p:pic>
        <p:nvPicPr>
          <p:cNvPr id="7" name="Picture 6" descr="Diagram, logo&#10;&#10;Description automatically generated">
            <a:extLst>
              <a:ext uri="{FF2B5EF4-FFF2-40B4-BE49-F238E27FC236}">
                <a16:creationId xmlns:a16="http://schemas.microsoft.com/office/drawing/2014/main" id="{54022401-6746-4C16-B09E-0682B0E46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53" y="2014728"/>
            <a:ext cx="2142744" cy="2142744"/>
          </a:xfrm>
          <a:prstGeom prst="rect">
            <a:avLst/>
          </a:prstGeom>
        </p:spPr>
      </p:pic>
      <p:pic>
        <p:nvPicPr>
          <p:cNvPr id="9" name="Picture 8" descr="A picture containing background pattern&#10;&#10;Description automatically generated">
            <a:hlinkClick r:id="rId4"/>
            <a:extLst>
              <a:ext uri="{FF2B5EF4-FFF2-40B4-BE49-F238E27FC236}">
                <a16:creationId xmlns:a16="http://schemas.microsoft.com/office/drawing/2014/main" id="{64B0EF97-14C1-4B50-8021-CE841A669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3003" y="0"/>
            <a:ext cx="4798997" cy="6858000"/>
          </a:xfrm>
          <a:prstGeom prst="rect">
            <a:avLst/>
          </a:prstGeom>
        </p:spPr>
      </p:pic>
      <p:pic>
        <p:nvPicPr>
          <p:cNvPr id="3" name="Picture 2" descr="Logo, company name&#10;&#10;Description automatically generated">
            <a:hlinkClick r:id="rId6"/>
            <a:extLst>
              <a:ext uri="{FF2B5EF4-FFF2-40B4-BE49-F238E27FC236}">
                <a16:creationId xmlns:a16="http://schemas.microsoft.com/office/drawing/2014/main" id="{04161302-2DD5-4ACE-A1F9-97462754C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081" y="5167884"/>
            <a:ext cx="4066032" cy="1475232"/>
          </a:xfrm>
          <a:prstGeom prst="rect">
            <a:avLst/>
          </a:prstGeom>
        </p:spPr>
      </p:pic>
    </p:spTree>
    <p:extLst>
      <p:ext uri="{BB962C8B-B14F-4D97-AF65-F5344CB8AC3E}">
        <p14:creationId xmlns:p14="http://schemas.microsoft.com/office/powerpoint/2010/main" val="414251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428626" y="2419358"/>
            <a:ext cx="5261961" cy="4105266"/>
          </a:xfrm>
          <a:solidFill>
            <a:schemeClr val="accent3">
              <a:lumMod val="20000"/>
              <a:lumOff val="80000"/>
            </a:schemeClr>
          </a:solidFill>
        </p:spPr>
        <p:txBody>
          <a:bodyPr vert="horz" lIns="91440" tIns="45720" rIns="91440" bIns="45720" rtlCol="0" anchor="t">
            <a:normAutofit/>
          </a:bodyPr>
          <a:lstStyle/>
          <a:p>
            <a:r>
              <a:rPr lang="en-GB" sz="2200" dirty="0">
                <a:solidFill>
                  <a:srgbClr val="000000"/>
                </a:solidFill>
              </a:rPr>
              <a:t>G</a:t>
            </a:r>
            <a:r>
              <a:rPr lang="en-GB" sz="2200" b="0" i="0" u="none" strike="noStrike" baseline="0" dirty="0">
                <a:solidFill>
                  <a:srgbClr val="000000"/>
                </a:solidFill>
              </a:rPr>
              <a:t>enes are units of </a:t>
            </a:r>
            <a:r>
              <a:rPr lang="en-GB" sz="2200" b="0" i="0" u="none" strike="noStrike" baseline="0" dirty="0">
                <a:solidFill>
                  <a:srgbClr val="0070C0"/>
                </a:solidFill>
              </a:rPr>
              <a:t>deoxyribonucleic acid </a:t>
            </a:r>
            <a:r>
              <a:rPr lang="en-GB" sz="2200" b="0" i="0" u="none" strike="noStrike" baseline="0" dirty="0">
                <a:solidFill>
                  <a:srgbClr val="000000"/>
                </a:solidFill>
              </a:rPr>
              <a:t>(DNA).</a:t>
            </a:r>
            <a:r>
              <a:rPr lang="en-GB" sz="2200" dirty="0">
                <a:solidFill>
                  <a:srgbClr val="000000"/>
                </a:solidFill>
              </a:rPr>
              <a:t> </a:t>
            </a:r>
            <a:br>
              <a:rPr lang="en-GB" sz="2200" dirty="0">
                <a:solidFill>
                  <a:srgbClr val="000000"/>
                </a:solidFill>
              </a:rPr>
            </a:br>
            <a:br>
              <a:rPr lang="en-GB" sz="2200" dirty="0">
                <a:solidFill>
                  <a:srgbClr val="000000"/>
                </a:solidFill>
              </a:rPr>
            </a:br>
            <a:r>
              <a:rPr lang="en-GB" sz="2200" dirty="0">
                <a:solidFill>
                  <a:srgbClr val="000000"/>
                </a:solidFill>
              </a:rPr>
              <a:t>T</a:t>
            </a:r>
            <a:r>
              <a:rPr lang="en-GB" sz="2200" b="0" i="0" u="none" strike="noStrike" baseline="0" dirty="0">
                <a:solidFill>
                  <a:srgbClr val="000000"/>
                </a:solidFill>
              </a:rPr>
              <a:t>hey carry </a:t>
            </a:r>
            <a:r>
              <a:rPr lang="en-GB" sz="2200" b="0" i="0" u="none" strike="noStrike" baseline="0" dirty="0">
                <a:solidFill>
                  <a:srgbClr val="0070C0"/>
                </a:solidFill>
              </a:rPr>
              <a:t>information</a:t>
            </a:r>
            <a:r>
              <a:rPr lang="en-GB" sz="2200" b="0" i="0" u="none" strike="noStrike" baseline="0" dirty="0">
                <a:solidFill>
                  <a:srgbClr val="000000"/>
                </a:solidFill>
              </a:rPr>
              <a:t> that determines the </a:t>
            </a:r>
            <a:r>
              <a:rPr lang="en-GB" sz="2200" b="0" i="0" u="none" strike="noStrike" baseline="0" dirty="0">
                <a:solidFill>
                  <a:srgbClr val="0070C0"/>
                </a:solidFill>
              </a:rPr>
              <a:t>features</a:t>
            </a:r>
            <a:r>
              <a:rPr lang="en-GB" sz="2200" b="0" i="0" u="none" strike="noStrike" baseline="0" dirty="0">
                <a:solidFill>
                  <a:srgbClr val="000000"/>
                </a:solidFill>
              </a:rPr>
              <a:t> and </a:t>
            </a:r>
            <a:r>
              <a:rPr lang="en-GB" sz="2200" b="0" i="0" u="none" strike="noStrike" baseline="0" dirty="0">
                <a:solidFill>
                  <a:srgbClr val="0070C0"/>
                </a:solidFill>
              </a:rPr>
              <a:t>characteristics</a:t>
            </a:r>
            <a:r>
              <a:rPr lang="en-GB" sz="2200" b="0" i="0" u="none" strike="noStrike" baseline="0" dirty="0">
                <a:solidFill>
                  <a:srgbClr val="000000"/>
                </a:solidFill>
              </a:rPr>
              <a:t> that are passed down to you from your parents, such as the colour of your eyes or the texture of your hair.</a:t>
            </a:r>
            <a:br>
              <a:rPr lang="en-GB" sz="2200" b="0" i="0" u="none" strike="noStrike" baseline="0" dirty="0">
                <a:solidFill>
                  <a:srgbClr val="000000"/>
                </a:solidFill>
              </a:rPr>
            </a:br>
            <a:br>
              <a:rPr lang="en-GB" sz="2200" b="0" i="0" u="none" strike="noStrike" baseline="0" dirty="0">
                <a:solidFill>
                  <a:srgbClr val="000000"/>
                </a:solidFill>
              </a:rPr>
            </a:br>
            <a:r>
              <a:rPr lang="en-GB" sz="2200" dirty="0">
                <a:solidFill>
                  <a:srgbClr val="0070C0"/>
                </a:solidFill>
              </a:rPr>
              <a:t>E</a:t>
            </a:r>
            <a:r>
              <a:rPr lang="en-GB" sz="2200" b="0" i="0" u="none" strike="noStrike" baseline="0" dirty="0">
                <a:solidFill>
                  <a:srgbClr val="0070C0"/>
                </a:solidFill>
              </a:rPr>
              <a:t>ach cell </a:t>
            </a:r>
            <a:r>
              <a:rPr lang="en-GB" sz="2200" b="0" i="0" u="none" strike="noStrike" baseline="0" dirty="0">
                <a:solidFill>
                  <a:srgbClr val="000000"/>
                </a:solidFill>
              </a:rPr>
              <a:t>in the human body contains between </a:t>
            </a:r>
            <a:r>
              <a:rPr lang="en-GB" sz="2200" b="0" i="0" u="none" strike="noStrike" baseline="0" dirty="0">
                <a:solidFill>
                  <a:srgbClr val="0070C0"/>
                </a:solidFill>
              </a:rPr>
              <a:t>25,000 to 35,000 genes.</a:t>
            </a:r>
            <a:endParaRPr lang="en-US" sz="2200" dirty="0">
              <a:solidFill>
                <a:srgbClr val="0070C0"/>
              </a:solidFill>
            </a:endParaRPr>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picture containing light, dark&#10;&#10;Description automatically generated">
            <a:extLst>
              <a:ext uri="{FF2B5EF4-FFF2-40B4-BE49-F238E27FC236}">
                <a16:creationId xmlns:a16="http://schemas.microsoft.com/office/drawing/2014/main" id="{E2DD9A21-F9F7-4B12-863B-C02715878CEA}"/>
              </a:ext>
            </a:extLst>
          </p:cNvPr>
          <p:cNvPicPr>
            <a:picLocks noChangeAspect="1"/>
          </p:cNvPicPr>
          <p:nvPr/>
        </p:nvPicPr>
        <p:blipFill rotWithShape="1">
          <a:blip r:embed="rId2">
            <a:extLst>
              <a:ext uri="{28A0092B-C50C-407E-A947-70E740481C1C}">
                <a14:useLocalDpi xmlns:a14="http://schemas.microsoft.com/office/drawing/2010/main" val="0"/>
              </a:ext>
            </a:extLst>
          </a:blip>
          <a:srcRect l="21659" r="35082"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5" name="TextBox 4">
            <a:extLst>
              <a:ext uri="{FF2B5EF4-FFF2-40B4-BE49-F238E27FC236}">
                <a16:creationId xmlns:a16="http://schemas.microsoft.com/office/drawing/2014/main" id="{21018A4B-0E9F-4A3F-8DAD-0C0A6AA6DB3C}"/>
              </a:ext>
            </a:extLst>
          </p:cNvPr>
          <p:cNvSpPr txBox="1"/>
          <p:nvPr/>
        </p:nvSpPr>
        <p:spPr>
          <a:xfrm>
            <a:off x="438151" y="1019175"/>
            <a:ext cx="5252436" cy="584775"/>
          </a:xfrm>
          <a:prstGeom prst="rect">
            <a:avLst/>
          </a:prstGeom>
          <a:solidFill>
            <a:schemeClr val="accent3">
              <a:lumMod val="20000"/>
              <a:lumOff val="80000"/>
            </a:schemeClr>
          </a:solidFill>
        </p:spPr>
        <p:txBody>
          <a:bodyPr wrap="square" rtlCol="0">
            <a:spAutoFit/>
          </a:bodyPr>
          <a:lstStyle/>
          <a:p>
            <a:r>
              <a:rPr lang="en-GB" sz="3200" i="0" u="none" strike="noStrike" baseline="0" dirty="0">
                <a:solidFill>
                  <a:srgbClr val="000000"/>
                </a:solidFill>
                <a:latin typeface="+mj-lt"/>
              </a:rPr>
              <a:t>GENES</a:t>
            </a:r>
            <a:r>
              <a:rPr lang="en-GB" sz="3200" b="0" i="0" u="none" strike="noStrike" baseline="0" dirty="0">
                <a:solidFill>
                  <a:srgbClr val="000000"/>
                </a:solidFill>
                <a:latin typeface="+mj-lt"/>
              </a:rPr>
              <a:t> ARE AMAZING!</a:t>
            </a:r>
            <a:endParaRPr lang="en-GB" sz="3200" dirty="0">
              <a:latin typeface="+mj-lt"/>
            </a:endParaRPr>
          </a:p>
        </p:txBody>
      </p:sp>
    </p:spTree>
    <p:extLst>
      <p:ext uri="{BB962C8B-B14F-4D97-AF65-F5344CB8AC3E}">
        <p14:creationId xmlns:p14="http://schemas.microsoft.com/office/powerpoint/2010/main" val="1275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214314" y="2379324"/>
            <a:ext cx="5484497" cy="4105266"/>
          </a:xfrm>
          <a:solidFill>
            <a:schemeClr val="accent3">
              <a:lumMod val="20000"/>
              <a:lumOff val="80000"/>
            </a:schemeClr>
          </a:solidFill>
        </p:spPr>
        <p:txBody>
          <a:bodyPr vert="horz" lIns="91440" tIns="45720" rIns="91440" bIns="45720" rtlCol="0" anchor="t">
            <a:noAutofit/>
          </a:bodyPr>
          <a:lstStyle/>
          <a:p>
            <a:r>
              <a:rPr lang="en-GB" sz="1800" b="0" i="0" u="none" strike="noStrike" baseline="0" dirty="0">
                <a:solidFill>
                  <a:srgbClr val="000000"/>
                </a:solidFill>
              </a:rPr>
              <a:t>This leads to a person </a:t>
            </a:r>
            <a:r>
              <a:rPr lang="en-GB" sz="1800" b="0" i="0" u="none" strike="noStrike" baseline="0" dirty="0">
                <a:solidFill>
                  <a:srgbClr val="0070C0"/>
                </a:solidFill>
              </a:rPr>
              <a:t>inheriting health conditions </a:t>
            </a:r>
            <a:r>
              <a:rPr lang="en-GB" sz="1800" b="0" i="0" u="none" strike="noStrike" baseline="0" dirty="0">
                <a:solidFill>
                  <a:srgbClr val="000000"/>
                </a:solidFill>
              </a:rPr>
              <a:t>and diseases. </a:t>
            </a:r>
            <a:br>
              <a:rPr lang="en-GB" sz="1800" b="0" i="0" u="none" strike="noStrike" baseline="0" dirty="0">
                <a:solidFill>
                  <a:srgbClr val="000000"/>
                </a:solidFill>
              </a:rPr>
            </a:br>
            <a:br>
              <a:rPr lang="en-GB" sz="1800" b="0" i="0" u="none" strike="noStrike" baseline="0" dirty="0">
                <a:solidFill>
                  <a:srgbClr val="000000"/>
                </a:solidFill>
              </a:rPr>
            </a:br>
            <a:r>
              <a:rPr lang="en-GB" sz="1800" dirty="0">
                <a:solidFill>
                  <a:srgbClr val="000000"/>
                </a:solidFill>
              </a:rPr>
              <a:t>An example</a:t>
            </a:r>
            <a:r>
              <a:rPr lang="en-GB" sz="1800" b="0" i="0" u="none" strike="noStrike" baseline="0" dirty="0">
                <a:solidFill>
                  <a:srgbClr val="000000"/>
                </a:solidFill>
              </a:rPr>
              <a:t> is </a:t>
            </a:r>
            <a:r>
              <a:rPr lang="en-GB" sz="1800" b="0" i="0" u="none" strike="noStrike" baseline="0" dirty="0">
                <a:solidFill>
                  <a:srgbClr val="0070C0"/>
                </a:solidFill>
              </a:rPr>
              <a:t>sickle cell anaemia</a:t>
            </a:r>
            <a:r>
              <a:rPr lang="en-GB" sz="1800" b="0" i="0" u="none" strike="noStrike" baseline="0" dirty="0">
                <a:solidFill>
                  <a:srgbClr val="000000"/>
                </a:solidFill>
              </a:rPr>
              <a:t>, which affects </a:t>
            </a:r>
            <a:r>
              <a:rPr lang="en-GB" sz="1800" b="0" i="0" u="none" strike="noStrike" baseline="0" dirty="0">
                <a:solidFill>
                  <a:srgbClr val="0070C0"/>
                </a:solidFill>
              </a:rPr>
              <a:t>red blood cells</a:t>
            </a:r>
            <a:r>
              <a:rPr lang="en-GB" sz="1800" b="0" i="0" u="none" strike="noStrike" baseline="0" dirty="0">
                <a:solidFill>
                  <a:srgbClr val="000000"/>
                </a:solidFill>
              </a:rPr>
              <a:t>. </a:t>
            </a:r>
            <a:br>
              <a:rPr lang="en-GB" sz="1800" b="0" i="0" u="none" strike="noStrike" baseline="0" dirty="0">
                <a:solidFill>
                  <a:srgbClr val="000000"/>
                </a:solidFill>
              </a:rPr>
            </a:br>
            <a:br>
              <a:rPr lang="en-GB" sz="1800" b="0" i="0" u="none" strike="noStrike" baseline="0" dirty="0">
                <a:solidFill>
                  <a:srgbClr val="000000"/>
                </a:solidFill>
              </a:rPr>
            </a:br>
            <a:r>
              <a:rPr lang="en-GB" sz="1800" b="0" i="0" u="none" strike="noStrike" baseline="0" dirty="0">
                <a:solidFill>
                  <a:srgbClr val="000000"/>
                </a:solidFill>
              </a:rPr>
              <a:t>It is especially common in people with an </a:t>
            </a:r>
            <a:r>
              <a:rPr lang="en-GB" sz="1800" b="0" i="0" u="none" strike="noStrike" baseline="0" dirty="0">
                <a:solidFill>
                  <a:srgbClr val="0070C0"/>
                </a:solidFill>
              </a:rPr>
              <a:t>African or Caribbean heritage</a:t>
            </a:r>
            <a:r>
              <a:rPr lang="en-GB" sz="1800" b="0" i="0" u="none" strike="noStrike" baseline="0" dirty="0">
                <a:solidFill>
                  <a:srgbClr val="000000"/>
                </a:solidFill>
              </a:rPr>
              <a:t>.</a:t>
            </a:r>
            <a:br>
              <a:rPr lang="en-GB" sz="1800" b="0" i="0" u="none" strike="noStrike" baseline="0" dirty="0">
                <a:solidFill>
                  <a:srgbClr val="000000"/>
                </a:solidFill>
              </a:rPr>
            </a:br>
            <a:br>
              <a:rPr lang="en-GB" sz="1800" b="0" i="0" u="none" strike="noStrike" baseline="0" dirty="0">
                <a:solidFill>
                  <a:srgbClr val="000000"/>
                </a:solidFill>
              </a:rPr>
            </a:br>
            <a:r>
              <a:rPr lang="en-GB" sz="1800" dirty="0">
                <a:solidFill>
                  <a:srgbClr val="000000"/>
                </a:solidFill>
              </a:rPr>
              <a:t>It means r</a:t>
            </a:r>
            <a:r>
              <a:rPr lang="en-GB" sz="1800" b="0" i="0" u="none" strike="noStrike" baseline="0" dirty="0">
                <a:solidFill>
                  <a:srgbClr val="000000"/>
                </a:solidFill>
              </a:rPr>
              <a:t>ed blood cells cannot carry </a:t>
            </a:r>
            <a:r>
              <a:rPr lang="en-GB" sz="1800" b="0" i="0" u="none" strike="noStrike" baseline="0" dirty="0"/>
              <a:t>enough</a:t>
            </a:r>
            <a:r>
              <a:rPr lang="en-GB" sz="1800" b="0" i="0" u="none" strike="noStrike" baseline="0" dirty="0">
                <a:solidFill>
                  <a:srgbClr val="0070C0"/>
                </a:solidFill>
              </a:rPr>
              <a:t> oxygen </a:t>
            </a:r>
            <a:r>
              <a:rPr lang="en-GB" sz="1800" b="0" i="0" u="none" strike="noStrike" baseline="0" dirty="0">
                <a:solidFill>
                  <a:srgbClr val="000000"/>
                </a:solidFill>
              </a:rPr>
              <a:t>around the body, causing </a:t>
            </a:r>
            <a:r>
              <a:rPr lang="en-GB" sz="1800" b="0" i="0" u="none" strike="noStrike" baseline="0" dirty="0">
                <a:solidFill>
                  <a:srgbClr val="0070C0"/>
                </a:solidFill>
              </a:rPr>
              <a:t>fatigue</a:t>
            </a:r>
            <a:r>
              <a:rPr lang="en-GB" sz="1800" b="0" i="0" u="none" strike="noStrike" baseline="0" dirty="0">
                <a:solidFill>
                  <a:srgbClr val="000000"/>
                </a:solidFill>
              </a:rPr>
              <a:t> and </a:t>
            </a:r>
            <a:r>
              <a:rPr lang="en-GB" sz="1800" b="0" i="0" u="none" strike="noStrike" baseline="0" dirty="0">
                <a:solidFill>
                  <a:srgbClr val="0070C0"/>
                </a:solidFill>
              </a:rPr>
              <a:t>shortness of breath</a:t>
            </a:r>
            <a:r>
              <a:rPr lang="en-GB" sz="1800" b="0" i="0" u="none" strike="noStrike" baseline="0" dirty="0">
                <a:solidFill>
                  <a:srgbClr val="000000"/>
                </a:solidFill>
              </a:rPr>
              <a:t>. </a:t>
            </a:r>
            <a:br>
              <a:rPr lang="en-GB" sz="1800" b="0" i="0" u="none" strike="noStrike" baseline="0" dirty="0">
                <a:solidFill>
                  <a:srgbClr val="000000"/>
                </a:solidFill>
              </a:rPr>
            </a:br>
            <a:br>
              <a:rPr lang="en-GB" sz="1800" b="0" i="0" u="none" strike="noStrike" baseline="0" dirty="0">
                <a:solidFill>
                  <a:srgbClr val="000000"/>
                </a:solidFill>
              </a:rPr>
            </a:br>
            <a:r>
              <a:rPr lang="en-GB" sz="1800" b="0" i="0" u="none" strike="noStrike" baseline="0" dirty="0">
                <a:solidFill>
                  <a:srgbClr val="000000"/>
                </a:solidFill>
              </a:rPr>
              <a:t>It is a serious and</a:t>
            </a:r>
            <a:r>
              <a:rPr lang="en-GB" sz="1800" b="0" i="0" u="none" strike="noStrike" baseline="0" dirty="0">
                <a:solidFill>
                  <a:srgbClr val="0070C0"/>
                </a:solidFill>
              </a:rPr>
              <a:t> incurable </a:t>
            </a:r>
            <a:r>
              <a:rPr lang="en-GB" sz="1800" b="0" i="0" u="none" strike="noStrike" baseline="0" dirty="0">
                <a:solidFill>
                  <a:srgbClr val="000000"/>
                </a:solidFill>
              </a:rPr>
              <a:t>condition. </a:t>
            </a:r>
            <a:br>
              <a:rPr lang="en-GB" sz="1800" dirty="0">
                <a:solidFill>
                  <a:srgbClr val="000000"/>
                </a:solidFill>
              </a:rPr>
            </a:br>
            <a:br>
              <a:rPr lang="en-GB" sz="1800" dirty="0">
                <a:solidFill>
                  <a:srgbClr val="000000"/>
                </a:solidFill>
              </a:rPr>
            </a:br>
            <a:r>
              <a:rPr lang="en-GB" sz="1800" dirty="0">
                <a:solidFill>
                  <a:srgbClr val="0070C0"/>
                </a:solidFill>
              </a:rPr>
              <a:t>T</a:t>
            </a:r>
            <a:r>
              <a:rPr lang="en-GB" sz="1800" b="0" i="0" u="none" strike="noStrike" baseline="0" dirty="0">
                <a:solidFill>
                  <a:srgbClr val="0070C0"/>
                </a:solidFill>
              </a:rPr>
              <a:t>reatment can help </a:t>
            </a:r>
            <a:r>
              <a:rPr lang="en-GB" sz="1800" b="0" i="0" u="none" strike="noStrike" baseline="0" dirty="0">
                <a:solidFill>
                  <a:srgbClr val="000000"/>
                </a:solidFill>
              </a:rPr>
              <a:t>patients manage many of the symptoms.</a:t>
            </a:r>
            <a:endParaRPr lang="en-US" sz="1800" dirty="0"/>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picture containing light, dark&#10;&#10;Description automatically generated">
            <a:extLst>
              <a:ext uri="{FF2B5EF4-FFF2-40B4-BE49-F238E27FC236}">
                <a16:creationId xmlns:a16="http://schemas.microsoft.com/office/drawing/2014/main" id="{E2DD9A21-F9F7-4B12-863B-C02715878CEA}"/>
              </a:ext>
            </a:extLst>
          </p:cNvPr>
          <p:cNvPicPr>
            <a:picLocks noChangeAspect="1"/>
          </p:cNvPicPr>
          <p:nvPr/>
        </p:nvPicPr>
        <p:blipFill rotWithShape="1">
          <a:blip r:embed="rId2">
            <a:extLst>
              <a:ext uri="{28A0092B-C50C-407E-A947-70E740481C1C}">
                <a14:useLocalDpi xmlns:a14="http://schemas.microsoft.com/office/drawing/2010/main" val="0"/>
              </a:ext>
            </a:extLst>
          </a:blip>
          <a:srcRect l="21659" r="35082"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661B73DC-BDF8-40FE-8474-D9EA3D68152F}"/>
              </a:ext>
            </a:extLst>
          </p:cNvPr>
          <p:cNvSpPr txBox="1"/>
          <p:nvPr/>
        </p:nvSpPr>
        <p:spPr>
          <a:xfrm>
            <a:off x="214315" y="694113"/>
            <a:ext cx="5484496" cy="830997"/>
          </a:xfrm>
          <a:prstGeom prst="rect">
            <a:avLst/>
          </a:prstGeom>
          <a:solidFill>
            <a:schemeClr val="accent3">
              <a:lumMod val="20000"/>
              <a:lumOff val="80000"/>
            </a:schemeClr>
          </a:solidFill>
        </p:spPr>
        <p:txBody>
          <a:bodyPr wrap="square" rtlCol="0">
            <a:spAutoFit/>
          </a:bodyPr>
          <a:lstStyle/>
          <a:p>
            <a:r>
              <a:rPr lang="en-GB" sz="2400" dirty="0">
                <a:solidFill>
                  <a:srgbClr val="000000"/>
                </a:solidFill>
                <a:latin typeface="+mj-lt"/>
              </a:rPr>
              <a:t>G</a:t>
            </a:r>
            <a:r>
              <a:rPr lang="en-GB" sz="2400" b="0" i="0" u="none" strike="noStrike" baseline="0" dirty="0">
                <a:solidFill>
                  <a:srgbClr val="000000"/>
                </a:solidFill>
                <a:latin typeface="+mj-lt"/>
              </a:rPr>
              <a:t>ENES SOMETIMES CARRY AN ERROR IN THEIR DNA SEQUENCE</a:t>
            </a:r>
            <a:endParaRPr lang="en-GB" sz="2400" dirty="0">
              <a:latin typeface="+mj-lt"/>
            </a:endParaRPr>
          </a:p>
        </p:txBody>
      </p:sp>
    </p:spTree>
    <p:extLst>
      <p:ext uri="{BB962C8B-B14F-4D97-AF65-F5344CB8AC3E}">
        <p14:creationId xmlns:p14="http://schemas.microsoft.com/office/powerpoint/2010/main" val="289320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214314" y="2581286"/>
            <a:ext cx="5484497" cy="3903304"/>
          </a:xfrm>
          <a:solidFill>
            <a:schemeClr val="accent3">
              <a:lumMod val="20000"/>
              <a:lumOff val="80000"/>
            </a:schemeClr>
          </a:solidFill>
        </p:spPr>
        <p:txBody>
          <a:bodyPr vert="horz" lIns="91440" tIns="45720" rIns="91440" bIns="45720" rtlCol="0" anchor="t">
            <a:noAutofit/>
          </a:bodyPr>
          <a:lstStyle/>
          <a:p>
            <a:r>
              <a:rPr lang="en-GB" sz="2000" b="0" i="0" u="none" strike="noStrike" baseline="0" dirty="0">
                <a:solidFill>
                  <a:srgbClr val="000000"/>
                </a:solidFill>
              </a:rPr>
              <a:t>It is hoped that her work will lead to the ability to </a:t>
            </a:r>
            <a:r>
              <a:rPr lang="en-GB" sz="2000" b="0" i="0" u="none" strike="noStrike" baseline="0" dirty="0">
                <a:solidFill>
                  <a:srgbClr val="0070C0"/>
                </a:solidFill>
              </a:rPr>
              <a:t>predict</a:t>
            </a:r>
            <a:r>
              <a:rPr lang="en-GB" sz="2000" b="0" i="0" u="none" strike="noStrike" baseline="0" dirty="0">
                <a:solidFill>
                  <a:srgbClr val="000000"/>
                </a:solidFill>
              </a:rPr>
              <a:t> how each person’s blood stem </a:t>
            </a:r>
            <a:r>
              <a:rPr lang="en-GB" sz="2000" b="0" i="0" u="none" strike="noStrike" baseline="0" dirty="0"/>
              <a:t>cells will </a:t>
            </a:r>
            <a:r>
              <a:rPr lang="en-GB" sz="2000" b="0" i="0" u="none" strike="noStrike" baseline="0" dirty="0">
                <a:solidFill>
                  <a:srgbClr val="0070C0"/>
                </a:solidFill>
              </a:rPr>
              <a:t>respond</a:t>
            </a:r>
            <a:r>
              <a:rPr lang="en-GB" sz="2000" b="0" i="0" u="none" strike="noStrike" baseline="0" dirty="0">
                <a:solidFill>
                  <a:srgbClr val="000000"/>
                </a:solidFill>
              </a:rPr>
              <a:t> to gene editing to develop better treatments. </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00"/>
                </a:solidFill>
              </a:rPr>
              <a:t>Natalia and the team are working to identify the optimal </a:t>
            </a:r>
            <a:r>
              <a:rPr lang="en-GB" sz="2000" b="0" i="0" u="none" strike="noStrike" baseline="0" dirty="0">
                <a:solidFill>
                  <a:srgbClr val="0070C0"/>
                </a:solidFill>
              </a:rPr>
              <a:t>CRISPR molecules </a:t>
            </a:r>
            <a:r>
              <a:rPr lang="en-GB" sz="2000" b="0" i="0" u="none" strike="noStrike" baseline="0" dirty="0">
                <a:solidFill>
                  <a:srgbClr val="000000"/>
                </a:solidFill>
              </a:rPr>
              <a:t>that can provide a more universal response to sickle cell anaemia. </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00"/>
                </a:solidFill>
              </a:rPr>
              <a:t>The aim is to develop a </a:t>
            </a:r>
            <a:r>
              <a:rPr lang="en-GB" sz="2000" b="0" i="0" u="none" strike="noStrike" baseline="0" dirty="0">
                <a:solidFill>
                  <a:srgbClr val="0070C0"/>
                </a:solidFill>
              </a:rPr>
              <a:t>prediction index </a:t>
            </a:r>
            <a:r>
              <a:rPr lang="en-GB" sz="2000" b="0" i="0" u="none" strike="noStrike" baseline="0" dirty="0">
                <a:solidFill>
                  <a:srgbClr val="000000"/>
                </a:solidFill>
              </a:rPr>
              <a:t>that will determine the effectiveness of CRISPR-directed gene editing in individual patients.</a:t>
            </a:r>
            <a:endParaRPr lang="en-US" sz="2000" dirty="0"/>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DD9A21-F9F7-4B12-863B-C02715878CEA}"/>
              </a:ext>
            </a:extLst>
          </p:cNvPr>
          <p:cNvPicPr>
            <a:picLocks noChangeAspect="1"/>
          </p:cNvPicPr>
          <p:nvPr/>
        </p:nvPicPr>
        <p:blipFill>
          <a:blip r:embed="rId2">
            <a:extLst>
              <a:ext uri="{28A0092B-C50C-407E-A947-70E740481C1C}">
                <a14:useLocalDpi xmlns:a14="http://schemas.microsoft.com/office/drawing/2010/main" val="0"/>
              </a:ext>
            </a:extLst>
          </a:blip>
          <a:srcRect l="19494" r="19494"/>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661B73DC-BDF8-40FE-8474-D9EA3D68152F}"/>
              </a:ext>
            </a:extLst>
          </p:cNvPr>
          <p:cNvSpPr txBox="1"/>
          <p:nvPr/>
        </p:nvSpPr>
        <p:spPr>
          <a:xfrm>
            <a:off x="214315" y="482015"/>
            <a:ext cx="5484496" cy="1569660"/>
          </a:xfrm>
          <a:prstGeom prst="rect">
            <a:avLst/>
          </a:prstGeom>
          <a:solidFill>
            <a:schemeClr val="accent3">
              <a:lumMod val="20000"/>
              <a:lumOff val="80000"/>
            </a:schemeClr>
          </a:solidFill>
        </p:spPr>
        <p:txBody>
          <a:bodyPr wrap="square" rtlCol="0">
            <a:spAutoFit/>
          </a:bodyPr>
          <a:lstStyle/>
          <a:p>
            <a:endParaRPr lang="en-GB" sz="2400" i="0" u="none" strike="noStrike" baseline="0" dirty="0">
              <a:solidFill>
                <a:srgbClr val="000000"/>
              </a:solidFill>
              <a:latin typeface="+mj-lt"/>
            </a:endParaRPr>
          </a:p>
          <a:p>
            <a:r>
              <a:rPr lang="en-GB" sz="2400" i="0" u="none" strike="noStrike" baseline="0" dirty="0">
                <a:solidFill>
                  <a:srgbClr val="000000"/>
                </a:solidFill>
                <a:latin typeface="+mj-lt"/>
              </a:rPr>
              <a:t>WHAT IS THE AIM OF NATALIA’S RESEARCH?</a:t>
            </a:r>
          </a:p>
          <a:p>
            <a:endParaRPr lang="en-GB" sz="2400" dirty="0">
              <a:latin typeface="+mj-lt"/>
            </a:endParaRPr>
          </a:p>
        </p:txBody>
      </p:sp>
    </p:spTree>
    <p:extLst>
      <p:ext uri="{BB962C8B-B14F-4D97-AF65-F5344CB8AC3E}">
        <p14:creationId xmlns:p14="http://schemas.microsoft.com/office/powerpoint/2010/main" val="192135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214314" y="2432482"/>
            <a:ext cx="5484497" cy="4052108"/>
          </a:xfrm>
          <a:solidFill>
            <a:schemeClr val="accent3">
              <a:lumMod val="20000"/>
              <a:lumOff val="80000"/>
            </a:schemeClr>
          </a:solidFill>
        </p:spPr>
        <p:txBody>
          <a:bodyPr vert="horz" lIns="91440" tIns="45720" rIns="91440" bIns="45720" rtlCol="0" anchor="t">
            <a:noAutofit/>
          </a:bodyPr>
          <a:lstStyle/>
          <a:p>
            <a:r>
              <a:rPr lang="en-GB" sz="2000" b="0" i="0" u="none" strike="noStrike" baseline="0" dirty="0">
                <a:solidFill>
                  <a:srgbClr val="0070C0"/>
                </a:solidFill>
              </a:rPr>
              <a:t>CRISPR</a:t>
            </a:r>
            <a:r>
              <a:rPr lang="en-GB" sz="2000" b="0" i="0" u="none" strike="noStrike" baseline="0" dirty="0">
                <a:solidFill>
                  <a:srgbClr val="000000"/>
                </a:solidFill>
              </a:rPr>
              <a:t> is a relatively new technology that can be used to </a:t>
            </a:r>
            <a:r>
              <a:rPr lang="en-GB" sz="2000" b="0" i="0" u="none" strike="noStrike" baseline="0" dirty="0">
                <a:solidFill>
                  <a:srgbClr val="0070C0"/>
                </a:solidFill>
              </a:rPr>
              <a:t>edit genes</a:t>
            </a:r>
            <a:r>
              <a:rPr lang="en-GB" sz="2000" b="0" i="0" u="none" strike="noStrike" baseline="0" dirty="0">
                <a:solidFill>
                  <a:srgbClr val="000000"/>
                </a:solidFill>
              </a:rPr>
              <a:t>. </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00"/>
                </a:solidFill>
              </a:rPr>
              <a:t>CRISPR enables scientists to </a:t>
            </a:r>
            <a:r>
              <a:rPr lang="en-GB" sz="2000" b="0" i="0" u="none" strike="noStrike" baseline="0" dirty="0">
                <a:solidFill>
                  <a:srgbClr val="0070C0"/>
                </a:solidFill>
              </a:rPr>
              <a:t>find a specific part </a:t>
            </a:r>
            <a:r>
              <a:rPr lang="en-GB" sz="2000" b="0" i="0" u="none" strike="noStrike" baseline="0" dirty="0">
                <a:solidFill>
                  <a:srgbClr val="000000"/>
                </a:solidFill>
              </a:rPr>
              <a:t>of DNA inside a cell, from where it can be </a:t>
            </a:r>
            <a:r>
              <a:rPr lang="en-GB" sz="2000" b="0" i="0" u="none" strike="noStrike" baseline="0" dirty="0">
                <a:solidFill>
                  <a:srgbClr val="0070C0"/>
                </a:solidFill>
              </a:rPr>
              <a:t>altered</a:t>
            </a:r>
            <a:r>
              <a:rPr lang="en-GB" sz="2000" b="0" i="0" u="none" strike="noStrike" baseline="0" dirty="0">
                <a:solidFill>
                  <a:srgbClr val="000000"/>
                </a:solidFill>
              </a:rPr>
              <a:t>. </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FF"/>
                </a:solidFill>
              </a:rPr>
              <a:t>“Sickle cell disease is caused by a single mutation in the β-globin gene that results in hard distorted red blood cells with a sickle shape. This leads to diverse clinical manifestations with poor quality of life and early death,” </a:t>
            </a:r>
            <a:r>
              <a:rPr lang="en-GB" sz="2000" b="0" i="0" u="none" strike="noStrike" baseline="0" dirty="0">
                <a:solidFill>
                  <a:srgbClr val="000000"/>
                </a:solidFill>
              </a:rPr>
              <a:t>explains Natalia. </a:t>
            </a:r>
            <a:r>
              <a:rPr lang="en-GB" sz="2000" b="0" i="0" u="none" strike="noStrike" baseline="0" dirty="0">
                <a:solidFill>
                  <a:srgbClr val="0000FF"/>
                </a:solidFill>
              </a:rPr>
              <a:t>“CRISPR has opened the possibility of fixing the single mutation in a more controlled and efficient way than previous gene therapy technologies.” </a:t>
            </a:r>
            <a:endParaRPr lang="en-US" sz="2000" dirty="0">
              <a:solidFill>
                <a:srgbClr val="0000FF"/>
              </a:solidFill>
            </a:endParaRPr>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DD9A21-F9F7-4B12-863B-C02715878CEA}"/>
              </a:ext>
            </a:extLst>
          </p:cNvPr>
          <p:cNvPicPr>
            <a:picLocks noChangeAspect="1"/>
          </p:cNvPicPr>
          <p:nvPr/>
        </p:nvPicPr>
        <p:blipFill>
          <a:blip r:embed="rId2">
            <a:extLst>
              <a:ext uri="{28A0092B-C50C-407E-A947-70E740481C1C}">
                <a14:useLocalDpi xmlns:a14="http://schemas.microsoft.com/office/drawing/2010/main" val="0"/>
              </a:ext>
            </a:extLst>
          </a:blip>
          <a:srcRect l="19494" r="19494"/>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661B73DC-BDF8-40FE-8474-D9EA3D68152F}"/>
              </a:ext>
            </a:extLst>
          </p:cNvPr>
          <p:cNvSpPr txBox="1"/>
          <p:nvPr/>
        </p:nvSpPr>
        <p:spPr>
          <a:xfrm>
            <a:off x="214314" y="564172"/>
            <a:ext cx="5484497" cy="1200329"/>
          </a:xfrm>
          <a:prstGeom prst="rect">
            <a:avLst/>
          </a:prstGeom>
          <a:solidFill>
            <a:schemeClr val="accent3">
              <a:lumMod val="20000"/>
              <a:lumOff val="80000"/>
            </a:schemeClr>
          </a:solidFill>
        </p:spPr>
        <p:txBody>
          <a:bodyPr wrap="square" rtlCol="0">
            <a:spAutoFit/>
          </a:bodyPr>
          <a:lstStyle/>
          <a:p>
            <a:endParaRPr lang="en-GB" sz="2400" b="1" i="0" u="none" strike="noStrike" baseline="0" dirty="0">
              <a:solidFill>
                <a:srgbClr val="000000"/>
              </a:solidFill>
              <a:latin typeface="+mj-lt"/>
            </a:endParaRPr>
          </a:p>
          <a:p>
            <a:r>
              <a:rPr lang="en-GB" sz="2400" i="0" u="none" strike="noStrike" baseline="0" dirty="0">
                <a:solidFill>
                  <a:srgbClr val="000000"/>
                </a:solidFill>
                <a:latin typeface="+mj-lt"/>
              </a:rPr>
              <a:t>WHAT IS CRISPR?</a:t>
            </a:r>
          </a:p>
          <a:p>
            <a:endParaRPr lang="en-GB" sz="2400" dirty="0">
              <a:latin typeface="+mj-lt"/>
            </a:endParaRPr>
          </a:p>
        </p:txBody>
      </p:sp>
    </p:spTree>
    <p:extLst>
      <p:ext uri="{BB962C8B-B14F-4D97-AF65-F5344CB8AC3E}">
        <p14:creationId xmlns:p14="http://schemas.microsoft.com/office/powerpoint/2010/main" val="2322084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ight, dark&#10;&#10;Description automatically generated">
            <a:extLst>
              <a:ext uri="{FF2B5EF4-FFF2-40B4-BE49-F238E27FC236}">
                <a16:creationId xmlns:a16="http://schemas.microsoft.com/office/drawing/2014/main" id="{0E8FEEA7-3765-465B-8573-5B653018928E}"/>
              </a:ext>
            </a:extLst>
          </p:cNvPr>
          <p:cNvPicPr>
            <a:picLocks noChangeAspect="1"/>
          </p:cNvPicPr>
          <p:nvPr/>
        </p:nvPicPr>
        <p:blipFill rotWithShape="1">
          <a:blip r:embed="rId2">
            <a:extLst>
              <a:ext uri="{28A0092B-C50C-407E-A947-70E740481C1C}">
                <a14:useLocalDpi xmlns:a14="http://schemas.microsoft.com/office/drawing/2010/main" val="0"/>
              </a:ext>
            </a:extLst>
          </a:blip>
          <a:srcRect t="4914" r="-1" b="14312"/>
          <a:stretch/>
        </p:blipFill>
        <p:spPr>
          <a:xfrm>
            <a:off x="-1" y="10"/>
            <a:ext cx="12228129" cy="4666928"/>
          </a:xfrm>
          <a:prstGeom prst="rect">
            <a:avLst/>
          </a:prstGeom>
        </p:spPr>
      </p:pic>
      <p:grpSp>
        <p:nvGrpSpPr>
          <p:cNvPr id="20"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FA5CE8A-1D23-44ED-B558-C9FFB3CA64AF}"/>
              </a:ext>
            </a:extLst>
          </p:cNvPr>
          <p:cNvSpPr>
            <a:spLocks noGrp="1"/>
          </p:cNvSpPr>
          <p:nvPr>
            <p:ph type="title"/>
          </p:nvPr>
        </p:nvSpPr>
        <p:spPr>
          <a:xfrm>
            <a:off x="375821" y="4558384"/>
            <a:ext cx="3491103" cy="1509931"/>
          </a:xfrm>
        </p:spPr>
        <p:txBody>
          <a:bodyPr>
            <a:normAutofit/>
          </a:bodyPr>
          <a:lstStyle/>
          <a:p>
            <a:r>
              <a:rPr lang="en-GB" sz="3600" b="1" dirty="0">
                <a:solidFill>
                  <a:schemeClr val="tx2"/>
                </a:solidFill>
              </a:rPr>
              <a:t>TALKING POINTS</a:t>
            </a:r>
          </a:p>
        </p:txBody>
      </p:sp>
      <p:sp>
        <p:nvSpPr>
          <p:cNvPr id="21" name="Content Placeholder 8">
            <a:extLst>
              <a:ext uri="{FF2B5EF4-FFF2-40B4-BE49-F238E27FC236}">
                <a16:creationId xmlns:a16="http://schemas.microsoft.com/office/drawing/2014/main" id="{A65134F6-875F-4784-830B-E99CB6AAE472}"/>
              </a:ext>
            </a:extLst>
          </p:cNvPr>
          <p:cNvSpPr>
            <a:spLocks noGrp="1"/>
          </p:cNvSpPr>
          <p:nvPr>
            <p:ph idx="1"/>
          </p:nvPr>
        </p:nvSpPr>
        <p:spPr>
          <a:xfrm>
            <a:off x="3728621" y="4102075"/>
            <a:ext cx="8087558" cy="2422550"/>
          </a:xfrm>
          <a:solidFill>
            <a:schemeClr val="accent3">
              <a:lumMod val="20000"/>
              <a:lumOff val="80000"/>
            </a:schemeClr>
          </a:solidFill>
        </p:spPr>
        <p:txBody>
          <a:bodyPr anchor="ctr">
            <a:normAutofit/>
          </a:bodyPr>
          <a:lstStyle/>
          <a:p>
            <a:r>
              <a:rPr lang="en-US" sz="2000" dirty="0">
                <a:solidFill>
                  <a:schemeClr val="tx2">
                    <a:lumMod val="75000"/>
                  </a:schemeClr>
                </a:solidFill>
                <a:latin typeface="+mj-lt"/>
              </a:rPr>
              <a:t>What information do genes carry?</a:t>
            </a:r>
          </a:p>
          <a:p>
            <a:r>
              <a:rPr lang="en-US" sz="2000" dirty="0">
                <a:solidFill>
                  <a:schemeClr val="tx2">
                    <a:lumMod val="75000"/>
                  </a:schemeClr>
                </a:solidFill>
                <a:latin typeface="+mj-lt"/>
              </a:rPr>
              <a:t>What is sickle cell </a:t>
            </a:r>
            <a:r>
              <a:rPr lang="en-US" sz="2000" dirty="0" err="1">
                <a:solidFill>
                  <a:schemeClr val="tx2">
                    <a:lumMod val="75000"/>
                  </a:schemeClr>
                </a:solidFill>
                <a:latin typeface="+mj-lt"/>
              </a:rPr>
              <a:t>anaemia</a:t>
            </a:r>
            <a:r>
              <a:rPr lang="en-US" sz="2000" dirty="0">
                <a:solidFill>
                  <a:schemeClr val="tx2">
                    <a:lumMod val="75000"/>
                  </a:schemeClr>
                </a:solidFill>
                <a:latin typeface="+mj-lt"/>
              </a:rPr>
              <a:t> and what causes it?</a:t>
            </a:r>
          </a:p>
          <a:p>
            <a:r>
              <a:rPr lang="en-US" sz="2000" dirty="0">
                <a:solidFill>
                  <a:schemeClr val="tx2">
                    <a:lumMod val="75000"/>
                  </a:schemeClr>
                </a:solidFill>
                <a:latin typeface="+mj-lt"/>
              </a:rPr>
              <a:t>How do you think having sickle cell </a:t>
            </a:r>
            <a:r>
              <a:rPr lang="en-US" sz="2000" dirty="0" err="1">
                <a:solidFill>
                  <a:schemeClr val="tx2">
                    <a:lumMod val="75000"/>
                  </a:schemeClr>
                </a:solidFill>
                <a:latin typeface="+mj-lt"/>
              </a:rPr>
              <a:t>anaemia</a:t>
            </a:r>
            <a:r>
              <a:rPr lang="en-US" sz="2000" dirty="0">
                <a:solidFill>
                  <a:schemeClr val="tx2">
                    <a:lumMod val="75000"/>
                  </a:schemeClr>
                </a:solidFill>
                <a:latin typeface="+mj-lt"/>
              </a:rPr>
              <a:t> might affect someone’s day to day life?</a:t>
            </a:r>
          </a:p>
          <a:p>
            <a:r>
              <a:rPr lang="en-US" sz="2000" dirty="0">
                <a:solidFill>
                  <a:schemeClr val="tx2">
                    <a:lumMod val="75000"/>
                  </a:schemeClr>
                </a:solidFill>
                <a:latin typeface="+mj-lt"/>
              </a:rPr>
              <a:t>What is CRISPR?</a:t>
            </a:r>
          </a:p>
          <a:p>
            <a:r>
              <a:rPr lang="en-US" sz="2000" dirty="0">
                <a:solidFill>
                  <a:schemeClr val="tx2">
                    <a:lumMod val="75000"/>
                  </a:schemeClr>
                </a:solidFill>
                <a:latin typeface="+mj-lt"/>
              </a:rPr>
              <a:t>How is Natalia using CRISPR to address sickle cell </a:t>
            </a:r>
            <a:r>
              <a:rPr lang="en-US" sz="2000" dirty="0" err="1">
                <a:solidFill>
                  <a:schemeClr val="tx2">
                    <a:lumMod val="75000"/>
                  </a:schemeClr>
                </a:solidFill>
                <a:latin typeface="+mj-lt"/>
              </a:rPr>
              <a:t>anaemia</a:t>
            </a:r>
            <a:r>
              <a:rPr lang="en-US" sz="2000" dirty="0">
                <a:solidFill>
                  <a:schemeClr val="tx2">
                    <a:lumMod val="75000"/>
                  </a:schemeClr>
                </a:solidFill>
                <a:latin typeface="+mj-lt"/>
              </a:rPr>
              <a:t>?</a:t>
            </a:r>
          </a:p>
        </p:txBody>
      </p:sp>
    </p:spTree>
    <p:extLst>
      <p:ext uri="{BB962C8B-B14F-4D97-AF65-F5344CB8AC3E}">
        <p14:creationId xmlns:p14="http://schemas.microsoft.com/office/powerpoint/2010/main" val="12426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214316" y="2472681"/>
            <a:ext cx="5395910" cy="3785244"/>
          </a:xfrm>
          <a:solidFill>
            <a:schemeClr val="accent3">
              <a:lumMod val="20000"/>
              <a:lumOff val="80000"/>
            </a:schemeClr>
          </a:solidFill>
        </p:spPr>
        <p:txBody>
          <a:bodyPr vert="horz" lIns="91440" tIns="45720" rIns="91440" bIns="45720" rtlCol="0" anchor="t">
            <a:noAutofit/>
          </a:bodyPr>
          <a:lstStyle/>
          <a:p>
            <a:r>
              <a:rPr lang="en-GB" sz="2000" b="0" i="0" u="none" strike="noStrike" baseline="0" dirty="0">
                <a:solidFill>
                  <a:srgbClr val="000000"/>
                </a:solidFill>
              </a:rPr>
              <a:t>The first and most unique step in Natalia’s research is the preparation of </a:t>
            </a:r>
            <a:r>
              <a:rPr lang="en-GB" sz="2000" b="0" i="0" u="none" strike="noStrike" baseline="0" dirty="0">
                <a:solidFill>
                  <a:srgbClr val="0070C0"/>
                </a:solidFill>
              </a:rPr>
              <a:t>cell-free extracts </a:t>
            </a:r>
            <a:r>
              <a:rPr lang="en-GB" sz="2000" b="0" i="0" u="none" strike="noStrike" baseline="0" dirty="0">
                <a:solidFill>
                  <a:srgbClr val="000000"/>
                </a:solidFill>
              </a:rPr>
              <a:t>from healthy donors or sickle cell patients. </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FF"/>
                </a:solidFill>
              </a:rPr>
              <a:t>“By making these extracts, I can test each individual’s response to gene editing outside of the cells,” </a:t>
            </a:r>
            <a:r>
              <a:rPr lang="en-GB" sz="2000" b="0" i="0" u="none" strike="noStrike" baseline="0" dirty="0">
                <a:solidFill>
                  <a:srgbClr val="000000"/>
                </a:solidFill>
              </a:rPr>
              <a:t>says Natalia.</a:t>
            </a:r>
            <a:r>
              <a:rPr lang="en-GB" sz="2000" b="0" i="0" u="none" strike="noStrike" baseline="0" dirty="0">
                <a:solidFill>
                  <a:srgbClr val="0000FF"/>
                </a:solidFill>
              </a:rPr>
              <a:t> “Being able to produce cell-free extracts from blood stem cells to test gene editing outside of a cell, with similar outcomes to ones observed inside the cell, is a significant step forward.”</a:t>
            </a:r>
            <a:endParaRPr lang="en-US" sz="2000" dirty="0">
              <a:solidFill>
                <a:srgbClr val="0000FF"/>
              </a:solidFill>
            </a:endParaRPr>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DD9A21-F9F7-4B12-863B-C02715878CEA}"/>
              </a:ext>
            </a:extLst>
          </p:cNvPr>
          <p:cNvPicPr>
            <a:picLocks noChangeAspect="1"/>
          </p:cNvPicPr>
          <p:nvPr/>
        </p:nvPicPr>
        <p:blipFill>
          <a:blip r:embed="rId2">
            <a:extLst>
              <a:ext uri="{28A0092B-C50C-407E-A947-70E740481C1C}">
                <a14:useLocalDpi xmlns:a14="http://schemas.microsoft.com/office/drawing/2010/main" val="0"/>
              </a:ext>
            </a:extLst>
          </a:blip>
          <a:srcRect t="13629" b="13629"/>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661B73DC-BDF8-40FE-8474-D9EA3D68152F}"/>
              </a:ext>
            </a:extLst>
          </p:cNvPr>
          <p:cNvSpPr txBox="1"/>
          <p:nvPr/>
        </p:nvSpPr>
        <p:spPr>
          <a:xfrm>
            <a:off x="233128" y="594088"/>
            <a:ext cx="5377098" cy="1200329"/>
          </a:xfrm>
          <a:prstGeom prst="rect">
            <a:avLst/>
          </a:prstGeom>
          <a:solidFill>
            <a:schemeClr val="accent3">
              <a:lumMod val="20000"/>
              <a:lumOff val="80000"/>
            </a:schemeClr>
          </a:solidFill>
        </p:spPr>
        <p:txBody>
          <a:bodyPr wrap="square" rtlCol="0">
            <a:spAutoFit/>
          </a:bodyPr>
          <a:lstStyle/>
          <a:p>
            <a:endParaRPr lang="en-GB" sz="2400" b="0" i="0" u="none" strike="noStrike" baseline="0" dirty="0">
              <a:solidFill>
                <a:srgbClr val="000000"/>
              </a:solidFill>
              <a:latin typeface="+mj-lt"/>
            </a:endParaRPr>
          </a:p>
          <a:p>
            <a:r>
              <a:rPr lang="en-GB" sz="2400" b="0" i="0" u="none" strike="noStrike" baseline="0" dirty="0">
                <a:solidFill>
                  <a:srgbClr val="000000"/>
                </a:solidFill>
                <a:latin typeface="+mj-lt"/>
              </a:rPr>
              <a:t>THE FIRST STEP</a:t>
            </a:r>
          </a:p>
          <a:p>
            <a:endParaRPr lang="en-GB" sz="2400" dirty="0">
              <a:latin typeface="+mj-lt"/>
            </a:endParaRPr>
          </a:p>
        </p:txBody>
      </p:sp>
    </p:spTree>
    <p:extLst>
      <p:ext uri="{BB962C8B-B14F-4D97-AF65-F5344CB8AC3E}">
        <p14:creationId xmlns:p14="http://schemas.microsoft.com/office/powerpoint/2010/main" val="3910270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53230-14DC-4059-B2F6-488CC6719DCA}"/>
              </a:ext>
            </a:extLst>
          </p:cNvPr>
          <p:cNvSpPr>
            <a:spLocks noGrp="1"/>
          </p:cNvSpPr>
          <p:nvPr>
            <p:ph type="title"/>
          </p:nvPr>
        </p:nvSpPr>
        <p:spPr>
          <a:xfrm>
            <a:off x="214315" y="2472680"/>
            <a:ext cx="5554025" cy="4095755"/>
          </a:xfrm>
          <a:solidFill>
            <a:schemeClr val="accent3">
              <a:lumMod val="20000"/>
              <a:lumOff val="80000"/>
            </a:schemeClr>
          </a:solidFill>
        </p:spPr>
        <p:txBody>
          <a:bodyPr vert="horz" lIns="91440" tIns="45720" rIns="91440" bIns="45720" rtlCol="0" anchor="t">
            <a:noAutofit/>
          </a:bodyPr>
          <a:lstStyle/>
          <a:p>
            <a:r>
              <a:rPr lang="en-GB" sz="2000" b="0" i="0" u="none" strike="noStrike" baseline="0" dirty="0">
                <a:solidFill>
                  <a:srgbClr val="000000"/>
                </a:solidFill>
              </a:rPr>
              <a:t>Predicting and understanding</a:t>
            </a:r>
            <a:r>
              <a:rPr lang="en-GB" sz="2000" b="0" i="0" u="none" strike="noStrike" baseline="0" dirty="0">
                <a:solidFill>
                  <a:srgbClr val="0070C0"/>
                </a:solidFill>
              </a:rPr>
              <a:t> patient population genetic variations </a:t>
            </a:r>
            <a:r>
              <a:rPr lang="en-GB" sz="2000" b="0" i="0" u="none" strike="noStrike" baseline="0" dirty="0">
                <a:solidFill>
                  <a:srgbClr val="000000"/>
                </a:solidFill>
              </a:rPr>
              <a:t>on gene editing outcomes will lead to better and more precise universal treatments. </a:t>
            </a:r>
            <a:br>
              <a:rPr lang="en-GB" sz="2000" b="0" i="0" u="none" strike="noStrike" baseline="0" dirty="0">
                <a:solidFill>
                  <a:srgbClr val="000000"/>
                </a:solidFill>
              </a:rPr>
            </a:br>
            <a:br>
              <a:rPr lang="en-GB" sz="2000" b="0" i="0" u="none" strike="noStrike" baseline="0" dirty="0">
                <a:solidFill>
                  <a:srgbClr val="000000"/>
                </a:solidFill>
              </a:rPr>
            </a:br>
            <a:r>
              <a:rPr lang="en-GB" sz="2000" dirty="0">
                <a:solidFill>
                  <a:srgbClr val="000000"/>
                </a:solidFill>
              </a:rPr>
              <a:t>T</a:t>
            </a:r>
            <a:r>
              <a:rPr lang="en-GB" sz="2000" b="0" i="0" u="none" strike="noStrike" baseline="0" dirty="0">
                <a:solidFill>
                  <a:srgbClr val="000000"/>
                </a:solidFill>
              </a:rPr>
              <a:t>his could lead to substantial improvements in the health and quality of life for sickle cell patients, as </a:t>
            </a:r>
            <a:r>
              <a:rPr lang="en-GB" sz="2000" b="0" i="0" u="none" strike="noStrike" baseline="0" dirty="0">
                <a:solidFill>
                  <a:srgbClr val="0070C0"/>
                </a:solidFill>
              </a:rPr>
              <a:t>edited cells </a:t>
            </a:r>
            <a:r>
              <a:rPr lang="en-GB" sz="2000" b="0" i="0" u="none" strike="noStrike" baseline="0" dirty="0">
                <a:solidFill>
                  <a:srgbClr val="000000"/>
                </a:solidFill>
              </a:rPr>
              <a:t>have been found to produce normal, </a:t>
            </a:r>
            <a:r>
              <a:rPr lang="en-GB" sz="2000" b="0" i="0" u="none" strike="noStrike" baseline="0" dirty="0">
                <a:solidFill>
                  <a:srgbClr val="0070C0"/>
                </a:solidFill>
              </a:rPr>
              <a:t>functioning haemoglobin</a:t>
            </a:r>
            <a:r>
              <a:rPr lang="en-GB" sz="2000" b="0" i="0" u="none" strike="noStrike" baseline="0" dirty="0">
                <a:solidFill>
                  <a:srgbClr val="000000"/>
                </a:solidFill>
              </a:rPr>
              <a:t>.</a:t>
            </a:r>
            <a:br>
              <a:rPr lang="en-GB" sz="2000" b="0" i="0" u="none" strike="noStrike" baseline="0" dirty="0">
                <a:solidFill>
                  <a:srgbClr val="000000"/>
                </a:solidFill>
              </a:rPr>
            </a:br>
            <a:br>
              <a:rPr lang="en-GB" sz="2000" b="0" i="0" u="none" strike="noStrike" baseline="0" dirty="0">
                <a:solidFill>
                  <a:srgbClr val="000000"/>
                </a:solidFill>
              </a:rPr>
            </a:br>
            <a:r>
              <a:rPr lang="en-GB" sz="2000" b="0" i="0" u="none" strike="noStrike" baseline="0" dirty="0">
                <a:solidFill>
                  <a:srgbClr val="000000"/>
                </a:solidFill>
              </a:rPr>
              <a:t>Achieving this is at the forefront of </a:t>
            </a:r>
            <a:r>
              <a:rPr lang="en-GB" sz="2000" b="0" i="0" u="none" strike="noStrike" baseline="0" dirty="0">
                <a:solidFill>
                  <a:srgbClr val="0070C0"/>
                </a:solidFill>
              </a:rPr>
              <a:t>alleviating patient distress</a:t>
            </a:r>
            <a:r>
              <a:rPr lang="en-GB" sz="2000" b="0" i="0" u="none" strike="noStrike" baseline="0" dirty="0">
                <a:solidFill>
                  <a:srgbClr val="000000"/>
                </a:solidFill>
              </a:rPr>
              <a:t>, so the outlook is good.</a:t>
            </a:r>
            <a:endParaRPr lang="en-US" sz="2000" dirty="0">
              <a:solidFill>
                <a:srgbClr val="0070C0"/>
              </a:solidFill>
            </a:endParaRPr>
          </a:p>
        </p:txBody>
      </p:sp>
      <p:cxnSp>
        <p:nvCxnSpPr>
          <p:cNvPr id="84" name="Straight Arrow Connector 8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DD9A21-F9F7-4B12-863B-C02715878CEA}"/>
              </a:ext>
            </a:extLst>
          </p:cNvPr>
          <p:cNvPicPr>
            <a:picLocks noChangeAspect="1"/>
          </p:cNvPicPr>
          <p:nvPr/>
        </p:nvPicPr>
        <p:blipFill>
          <a:blip r:embed="rId2">
            <a:extLst>
              <a:ext uri="{28A0092B-C50C-407E-A947-70E740481C1C}">
                <a14:useLocalDpi xmlns:a14="http://schemas.microsoft.com/office/drawing/2010/main" val="0"/>
              </a:ext>
            </a:extLst>
          </a:blip>
          <a:srcRect t="13629" b="13629"/>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661B73DC-BDF8-40FE-8474-D9EA3D68152F}"/>
              </a:ext>
            </a:extLst>
          </p:cNvPr>
          <p:cNvSpPr txBox="1"/>
          <p:nvPr/>
        </p:nvSpPr>
        <p:spPr>
          <a:xfrm>
            <a:off x="233128" y="558076"/>
            <a:ext cx="5535212" cy="1569660"/>
          </a:xfrm>
          <a:prstGeom prst="rect">
            <a:avLst/>
          </a:prstGeom>
          <a:solidFill>
            <a:schemeClr val="accent3">
              <a:lumMod val="20000"/>
              <a:lumOff val="80000"/>
            </a:schemeClr>
          </a:solidFill>
        </p:spPr>
        <p:txBody>
          <a:bodyPr wrap="square" rtlCol="0">
            <a:spAutoFit/>
          </a:bodyPr>
          <a:lstStyle/>
          <a:p>
            <a:endParaRPr lang="en-GB" sz="2400" b="0" i="0" u="none" strike="noStrike" baseline="0" dirty="0">
              <a:solidFill>
                <a:srgbClr val="000000"/>
              </a:solidFill>
              <a:latin typeface="+mj-lt"/>
            </a:endParaRPr>
          </a:p>
          <a:p>
            <a:r>
              <a:rPr lang="en-GB" sz="2400" b="0" i="0" u="none" strike="noStrike" baseline="0" dirty="0">
                <a:solidFill>
                  <a:srgbClr val="000000"/>
                </a:solidFill>
                <a:latin typeface="+mj-lt"/>
              </a:rPr>
              <a:t>HOW COULD NATALIA’S RESEARCH</a:t>
            </a:r>
          </a:p>
          <a:p>
            <a:r>
              <a:rPr lang="en-GB" sz="2400" b="0" i="0" u="none" strike="noStrike" baseline="0" dirty="0">
                <a:solidFill>
                  <a:srgbClr val="000000"/>
                </a:solidFill>
                <a:latin typeface="+mj-lt"/>
              </a:rPr>
              <a:t>IMPACT LIVES?</a:t>
            </a:r>
          </a:p>
          <a:p>
            <a:endParaRPr lang="en-GB" sz="2400" dirty="0">
              <a:latin typeface="+mj-lt"/>
            </a:endParaRPr>
          </a:p>
        </p:txBody>
      </p:sp>
    </p:spTree>
    <p:extLst>
      <p:ext uri="{BB962C8B-B14F-4D97-AF65-F5344CB8AC3E}">
        <p14:creationId xmlns:p14="http://schemas.microsoft.com/office/powerpoint/2010/main" val="987531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1826</Words>
  <Application>Microsoft Office PowerPoint</Application>
  <PresentationFormat>Widescreen</PresentationFormat>
  <Paragraphs>103</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Brandon Grotesque Bold</vt:lpstr>
      <vt:lpstr>Brandon Grotesque Regular</vt:lpstr>
      <vt:lpstr>Calibri</vt:lpstr>
      <vt:lpstr>Calibri Light</vt:lpstr>
      <vt:lpstr>Marker Felt</vt:lpstr>
      <vt:lpstr>XQTKDX+MarkerFelt-Thin</vt:lpstr>
      <vt:lpstr>Office Theme</vt:lpstr>
      <vt:lpstr>CAREERS IN GENE EDITING</vt:lpstr>
      <vt:lpstr>MEET NATALIA</vt:lpstr>
      <vt:lpstr>Genes are units of deoxyribonucleic acid (DNA).   They carry information that determines the features and characteristics that are passed down to you from your parents, such as the colour of your eyes or the texture of your hair.  Each cell in the human body contains between 25,000 to 35,000 genes.</vt:lpstr>
      <vt:lpstr>This leads to a person inheriting health conditions and diseases.   An example is sickle cell anaemia, which affects red blood cells.   It is especially common in people with an African or Caribbean heritage.  It means red blood cells cannot carry enough oxygen around the body, causing fatigue and shortness of breath.   It is a serious and incurable condition.   Treatment can help patients manage many of the symptoms.</vt:lpstr>
      <vt:lpstr>It is hoped that her work will lead to the ability to predict how each person’s blood stem cells will respond to gene editing to develop better treatments.   Natalia and the team are working to identify the optimal CRISPR molecules that can provide a more universal response to sickle cell anaemia.   The aim is to develop a prediction index that will determine the effectiveness of CRISPR-directed gene editing in individual patients.</vt:lpstr>
      <vt:lpstr>CRISPR is a relatively new technology that can be used to edit genes.   CRISPR enables scientists to find a specific part of DNA inside a cell, from where it can be altered.   “Sickle cell disease is caused by a single mutation in the β-globin gene that results in hard distorted red blood cells with a sickle shape. This leads to diverse clinical manifestations with poor quality of life and early death,” explains Natalia. “CRISPR has opened the possibility of fixing the single mutation in a more controlled and efficient way than previous gene therapy technologies.” </vt:lpstr>
      <vt:lpstr>TALKING POINTS</vt:lpstr>
      <vt:lpstr>The first and most unique step in Natalia’s research is the preparation of cell-free extracts from healthy donors or sickle cell patients.   “By making these extracts, I can test each individual’s response to gene editing outside of the cells,” says Natalia. “Being able to produce cell-free extracts from blood stem cells to test gene editing outside of a cell, with similar outcomes to ones observed inside the cell, is a significant step forward.”</vt:lpstr>
      <vt:lpstr>Predicting and understanding patient population genetic variations on gene editing outcomes will lead to better and more precise universal treatments.   This could lead to substantial improvements in the health and quality of life for sickle cell patients, as edited cells have been found to produce normal, functioning haemoglobin.  Achieving this is at the forefront of alleviating patient distress, so the outlook is good.</vt:lpstr>
      <vt:lpstr>TALKING POINTS</vt:lpstr>
      <vt:lpstr> HOW CAN YOU BECOME A  GENE EDITOR? </vt:lpstr>
      <vt:lpstr> PATHWAY FROM SCHOOL TO  GENE EDITING </vt:lpstr>
      <vt:lpstr>  HOW DID NATALIA BECOME A GENE EDITOR?  </vt:lpstr>
      <vt:lpstr>  WHO OR WHAT INSPIRED NATALIA TO BE A SCIENTIST? </vt:lpstr>
      <vt:lpstr>  WHAT HAS MADE NATALIA SUCCESSFUL AS A SCIENTIST? </vt:lpstr>
      <vt:lpstr>  WHAT IS NATALIA’S PROUDEST CAREER ACHIEVEMENT? </vt:lpstr>
      <vt:lpstr>  NATALIA’S TOP TIPS  </vt:lpstr>
      <vt:lpstr>TALKING POINTS</vt:lpstr>
      <vt:lpstr>TALKING POINTS</vt:lpstr>
      <vt:lpstr>  MEET NATALIA’S COLLEAGUES AT CHRISTIANACARE’S  GENE EDITING INSTITUTE:  </vt:lpstr>
      <vt:lpstr>  MEET NATALIA’S COLLEAGUES AT CHRISTIANACARE’S  GENE EDITING INSTITUTE:  </vt:lpstr>
      <vt:lpstr>TALKING POINTS</vt:lpstr>
      <vt:lpstr>MORE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 GENE EDITING</dc:title>
  <dc:creator>Erica@scicomsult.com</dc:creator>
  <cp:lastModifiedBy>Erica Morgan</cp:lastModifiedBy>
  <cp:revision>4</cp:revision>
  <dcterms:created xsi:type="dcterms:W3CDTF">2021-02-25T10:18:17Z</dcterms:created>
  <dcterms:modified xsi:type="dcterms:W3CDTF">2021-02-26T11:38:58Z</dcterms:modified>
</cp:coreProperties>
</file>